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38.png"/><Relationship Id="rId6" Type="http://schemas.openxmlformats.org/officeDocument/2006/relationships/image" Target="../media/image39.png"/><Relationship Id="rId7" Type="http://schemas.openxmlformats.org/officeDocument/2006/relationships/image" Target="../media/image40.png"/><Relationship Id="rId8" Type="http://schemas.openxmlformats.org/officeDocument/2006/relationships/image" Target="../media/image41.png"/><Relationship Id="rId9" Type="http://schemas.openxmlformats.org/officeDocument/2006/relationships/image" Target="../media/image42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png"/><Relationship Id="rId4" Type="http://schemas.openxmlformats.org/officeDocument/2006/relationships/image" Target="../media/image43.png"/><Relationship Id="rId5" Type="http://schemas.openxmlformats.org/officeDocument/2006/relationships/image" Target="../media/image44.png"/><Relationship Id="rId6" Type="http://schemas.openxmlformats.org/officeDocument/2006/relationships/image" Target="../media/image45.png"/><Relationship Id="rId7" Type="http://schemas.openxmlformats.org/officeDocument/2006/relationships/image" Target="../media/image46.png"/><Relationship Id="rId8" Type="http://schemas.openxmlformats.org/officeDocument/2006/relationships/image" Target="../media/image47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48.png"/><Relationship Id="rId4" Type="http://schemas.openxmlformats.org/officeDocument/2006/relationships/image" Target="../media/image49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50.png"/><Relationship Id="rId4" Type="http://schemas.openxmlformats.org/officeDocument/2006/relationships/image" Target="../media/image5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png"/><Relationship Id="rId4" Type="http://schemas.openxmlformats.org/officeDocument/2006/relationships/image" Target="../media/image52.png"/><Relationship Id="rId5" Type="http://schemas.openxmlformats.org/officeDocument/2006/relationships/image" Target="../media/image53.png"/><Relationship Id="rId6" Type="http://schemas.openxmlformats.org/officeDocument/2006/relationships/image" Target="../media/image54.png"/><Relationship Id="rId7" Type="http://schemas.openxmlformats.org/officeDocument/2006/relationships/image" Target="../media/image55.png"/><Relationship Id="rId8" Type="http://schemas.openxmlformats.org/officeDocument/2006/relationships/image" Target="../media/image56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57.png"/><Relationship Id="rId4" Type="http://schemas.openxmlformats.org/officeDocument/2006/relationships/image" Target="../media/image58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59.png"/><Relationship Id="rId6" Type="http://schemas.openxmlformats.org/officeDocument/2006/relationships/image" Target="../media/image60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png"/><Relationship Id="rId4" Type="http://schemas.openxmlformats.org/officeDocument/2006/relationships/image" Target="../media/image61.png"/><Relationship Id="rId5" Type="http://schemas.openxmlformats.org/officeDocument/2006/relationships/image" Target="../media/image62.png"/><Relationship Id="rId6" Type="http://schemas.openxmlformats.org/officeDocument/2006/relationships/image" Target="../media/image63.png"/><Relationship Id="rId7" Type="http://schemas.openxmlformats.org/officeDocument/2006/relationships/image" Target="../media/image64.png"/><Relationship Id="rId8" Type="http://schemas.openxmlformats.org/officeDocument/2006/relationships/image" Target="../media/image65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38.png"/><Relationship Id="rId6" Type="http://schemas.openxmlformats.org/officeDocument/2006/relationships/image" Target="../media/image39.png"/><Relationship Id="rId7" Type="http://schemas.openxmlformats.org/officeDocument/2006/relationships/image" Target="../media/image66.png"/><Relationship Id="rId8" Type="http://schemas.openxmlformats.org/officeDocument/2006/relationships/image" Target="../media/image67.png"/><Relationship Id="rId9" Type="http://schemas.openxmlformats.org/officeDocument/2006/relationships/image" Target="../media/image68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png"/><Relationship Id="rId4" Type="http://schemas.openxmlformats.org/officeDocument/2006/relationships/image" Target="../media/image69.png"/><Relationship Id="rId5" Type="http://schemas.openxmlformats.org/officeDocument/2006/relationships/image" Target="../media/image70.png"/><Relationship Id="rId6" Type="http://schemas.openxmlformats.org/officeDocument/2006/relationships/image" Target="../media/image71.png"/><Relationship Id="rId7" Type="http://schemas.openxmlformats.org/officeDocument/2006/relationships/image" Target="../media/image72.png"/><Relationship Id="rId8" Type="http://schemas.openxmlformats.org/officeDocument/2006/relationships/image" Target="../media/image73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74.png"/><Relationship Id="rId6" Type="http://schemas.openxmlformats.org/officeDocument/2006/relationships/image" Target="../media/image75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png"/><Relationship Id="rId4" Type="http://schemas.openxmlformats.org/officeDocument/2006/relationships/image" Target="../media/image76.png"/><Relationship Id="rId5" Type="http://schemas.openxmlformats.org/officeDocument/2006/relationships/image" Target="../media/image77.png"/><Relationship Id="rId6" Type="http://schemas.openxmlformats.org/officeDocument/2006/relationships/image" Target="../media/image32.png"/><Relationship Id="rId7" Type="http://schemas.openxmlformats.org/officeDocument/2006/relationships/image" Target="../media/image78.png"/><Relationship Id="rId8" Type="http://schemas.openxmlformats.org/officeDocument/2006/relationships/image" Target="../media/image79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80.png"/><Relationship Id="rId4" Type="http://schemas.openxmlformats.org/officeDocument/2006/relationships/image" Target="../media/image8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82.png"/><Relationship Id="rId4" Type="http://schemas.openxmlformats.org/officeDocument/2006/relationships/image" Target="../media/image83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png"/><Relationship Id="rId4" Type="http://schemas.openxmlformats.org/officeDocument/2006/relationships/image" Target="../media/image84.png"/><Relationship Id="rId5" Type="http://schemas.openxmlformats.org/officeDocument/2006/relationships/image" Target="../media/image85.png"/><Relationship Id="rId6" Type="http://schemas.openxmlformats.org/officeDocument/2006/relationships/image" Target="../media/image86.png"/><Relationship Id="rId7" Type="http://schemas.openxmlformats.org/officeDocument/2006/relationships/image" Target="../media/image87.png"/><Relationship Id="rId8" Type="http://schemas.openxmlformats.org/officeDocument/2006/relationships/image" Target="../media/image88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89.png"/><Relationship Id="rId4" Type="http://schemas.openxmlformats.org/officeDocument/2006/relationships/image" Target="../media/image90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91.png"/><Relationship Id="rId4" Type="http://schemas.openxmlformats.org/officeDocument/2006/relationships/image" Target="../media/image9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93.png"/><Relationship Id="rId4" Type="http://schemas.openxmlformats.org/officeDocument/2006/relationships/image" Target="../media/image94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png"/><Relationship Id="rId4" Type="http://schemas.openxmlformats.org/officeDocument/2006/relationships/image" Target="../media/image95.png"/><Relationship Id="rId5" Type="http://schemas.openxmlformats.org/officeDocument/2006/relationships/image" Target="../media/image96.png"/><Relationship Id="rId6" Type="http://schemas.openxmlformats.org/officeDocument/2006/relationships/image" Target="../media/image97.png"/><Relationship Id="rId7" Type="http://schemas.openxmlformats.org/officeDocument/2006/relationships/image" Target="../media/image98.png"/><Relationship Id="rId8" Type="http://schemas.openxmlformats.org/officeDocument/2006/relationships/image" Target="../media/image99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100.png"/><Relationship Id="rId6" Type="http://schemas.openxmlformats.org/officeDocument/2006/relationships/image" Target="../media/image10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png"/><Relationship Id="rId4" Type="http://schemas.openxmlformats.org/officeDocument/2006/relationships/image" Target="../media/image102.png"/><Relationship Id="rId5" Type="http://schemas.openxmlformats.org/officeDocument/2006/relationships/image" Target="../media/image103.png"/><Relationship Id="rId6" Type="http://schemas.openxmlformats.org/officeDocument/2006/relationships/image" Target="../media/image104.png"/><Relationship Id="rId7" Type="http://schemas.openxmlformats.org/officeDocument/2006/relationships/image" Target="../media/image105.png"/><Relationship Id="rId8" Type="http://schemas.openxmlformats.org/officeDocument/2006/relationships/image" Target="../media/image17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38.png"/><Relationship Id="rId6" Type="http://schemas.openxmlformats.org/officeDocument/2006/relationships/image" Target="../media/image39.png"/><Relationship Id="rId7" Type="http://schemas.openxmlformats.org/officeDocument/2006/relationships/image" Target="../media/image106.png"/><Relationship Id="rId8" Type="http://schemas.openxmlformats.org/officeDocument/2006/relationships/image" Target="../media/image107.png"/><Relationship Id="rId9" Type="http://schemas.openxmlformats.org/officeDocument/2006/relationships/image" Target="../media/image108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09.png"/><Relationship Id="rId4" Type="http://schemas.openxmlformats.org/officeDocument/2006/relationships/image" Target="../media/image110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11.png"/><Relationship Id="rId4" Type="http://schemas.openxmlformats.org/officeDocument/2006/relationships/image" Target="../media/image112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png"/><Relationship Id="rId4" Type="http://schemas.openxmlformats.org/officeDocument/2006/relationships/image" Target="../media/image113.png"/><Relationship Id="rId5" Type="http://schemas.openxmlformats.org/officeDocument/2006/relationships/image" Target="../media/image114.png"/><Relationship Id="rId6" Type="http://schemas.openxmlformats.org/officeDocument/2006/relationships/image" Target="../media/image87.png"/><Relationship Id="rId7" Type="http://schemas.openxmlformats.org/officeDocument/2006/relationships/image" Target="../media/image115.png"/><Relationship Id="rId8" Type="http://schemas.openxmlformats.org/officeDocument/2006/relationships/image" Target="../media/image116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117.png"/><Relationship Id="rId6" Type="http://schemas.openxmlformats.org/officeDocument/2006/relationships/image" Target="../media/image118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png"/><Relationship Id="rId4" Type="http://schemas.openxmlformats.org/officeDocument/2006/relationships/image" Target="../media/image119.png"/><Relationship Id="rId5" Type="http://schemas.openxmlformats.org/officeDocument/2006/relationships/image" Target="../media/image120.png"/><Relationship Id="rId6" Type="http://schemas.openxmlformats.org/officeDocument/2006/relationships/image" Target="../media/image121.png"/><Relationship Id="rId7" Type="http://schemas.openxmlformats.org/officeDocument/2006/relationships/image" Target="../media/image122.png"/><Relationship Id="rId8" Type="http://schemas.openxmlformats.org/officeDocument/2006/relationships/image" Target="../media/image123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png"/><Relationship Id="rId4" Type="http://schemas.openxmlformats.org/officeDocument/2006/relationships/image" Target="../media/image124.png"/><Relationship Id="rId5" Type="http://schemas.openxmlformats.org/officeDocument/2006/relationships/image" Target="../media/image125.png"/><Relationship Id="rId6" Type="http://schemas.openxmlformats.org/officeDocument/2006/relationships/image" Target="../media/image126.png"/><Relationship Id="rId7" Type="http://schemas.openxmlformats.org/officeDocument/2006/relationships/image" Target="../media/image127.png"/><Relationship Id="rId8" Type="http://schemas.openxmlformats.org/officeDocument/2006/relationships/image" Target="../media/image128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29.png"/><Relationship Id="rId4" Type="http://schemas.openxmlformats.org/officeDocument/2006/relationships/image" Target="../media/image130.png"/><Relationship Id="rId5" Type="http://schemas.openxmlformats.org/officeDocument/2006/relationships/image" Target="../media/image131.png"/><Relationship Id="rId6" Type="http://schemas.openxmlformats.org/officeDocument/2006/relationships/image" Target="../media/image132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38.png"/><Relationship Id="rId6" Type="http://schemas.openxmlformats.org/officeDocument/2006/relationships/image" Target="../media/image39.png"/><Relationship Id="rId7" Type="http://schemas.openxmlformats.org/officeDocument/2006/relationships/image" Target="../media/image133.png"/><Relationship Id="rId8" Type="http://schemas.openxmlformats.org/officeDocument/2006/relationships/image" Target="../media/image67.png"/><Relationship Id="rId9" Type="http://schemas.openxmlformats.org/officeDocument/2006/relationships/image" Target="../media/image134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png"/><Relationship Id="rId4" Type="http://schemas.openxmlformats.org/officeDocument/2006/relationships/image" Target="../media/image135.png"/><Relationship Id="rId5" Type="http://schemas.openxmlformats.org/officeDocument/2006/relationships/image" Target="../media/image136.png"/><Relationship Id="rId6" Type="http://schemas.openxmlformats.org/officeDocument/2006/relationships/image" Target="../media/image137.png"/><Relationship Id="rId7" Type="http://schemas.openxmlformats.org/officeDocument/2006/relationships/image" Target="../media/image138.png"/><Relationship Id="rId8" Type="http://schemas.openxmlformats.org/officeDocument/2006/relationships/image" Target="../media/image139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29.png"/><Relationship Id="rId4" Type="http://schemas.openxmlformats.org/officeDocument/2006/relationships/image" Target="../media/image130.png"/><Relationship Id="rId5" Type="http://schemas.openxmlformats.org/officeDocument/2006/relationships/image" Target="../media/image140.png"/><Relationship Id="rId6" Type="http://schemas.openxmlformats.org/officeDocument/2006/relationships/image" Target="../media/image14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38.png"/><Relationship Id="rId6" Type="http://schemas.openxmlformats.org/officeDocument/2006/relationships/image" Target="../media/image39.png"/><Relationship Id="rId7" Type="http://schemas.openxmlformats.org/officeDocument/2006/relationships/image" Target="../media/image142.png"/><Relationship Id="rId8" Type="http://schemas.openxmlformats.org/officeDocument/2006/relationships/image" Target="../media/image143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44.png"/><Relationship Id="rId4" Type="http://schemas.openxmlformats.org/officeDocument/2006/relationships/image" Target="../media/image145.png"/><Relationship Id="rId5" Type="http://schemas.openxmlformats.org/officeDocument/2006/relationships/image" Target="../media/image146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47.png"/><Relationship Id="rId4" Type="http://schemas.openxmlformats.org/officeDocument/2006/relationships/image" Target="../media/image148.png"/><Relationship Id="rId5" Type="http://schemas.openxmlformats.org/officeDocument/2006/relationships/image" Target="../media/image149.png"/><Relationship Id="rId6" Type="http://schemas.openxmlformats.org/officeDocument/2006/relationships/image" Target="../media/image150.png"/><Relationship Id="rId7" Type="http://schemas.openxmlformats.org/officeDocument/2006/relationships/image" Target="../media/image151.png"/><Relationship Id="rId8" Type="http://schemas.openxmlformats.org/officeDocument/2006/relationships/image" Target="../media/image152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53.png"/><Relationship Id="rId4" Type="http://schemas.openxmlformats.org/officeDocument/2006/relationships/image" Target="../media/image154.png"/><Relationship Id="rId5" Type="http://schemas.openxmlformats.org/officeDocument/2006/relationships/image" Target="../media/image155.png"/><Relationship Id="rId6" Type="http://schemas.openxmlformats.org/officeDocument/2006/relationships/image" Target="../media/image156.png"/><Relationship Id="rId7" Type="http://schemas.openxmlformats.org/officeDocument/2006/relationships/image" Target="../media/image157.png"/><Relationship Id="rId8" Type="http://schemas.openxmlformats.org/officeDocument/2006/relationships/image" Target="../media/image158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59.png"/><Relationship Id="rId4" Type="http://schemas.openxmlformats.org/officeDocument/2006/relationships/image" Target="../media/image160.png"/><Relationship Id="rId5" Type="http://schemas.openxmlformats.org/officeDocument/2006/relationships/image" Target="../media/image161.png"/><Relationship Id="rId6" Type="http://schemas.openxmlformats.org/officeDocument/2006/relationships/image" Target="../media/image162.png"/><Relationship Id="rId7" Type="http://schemas.openxmlformats.org/officeDocument/2006/relationships/image" Target="../media/image163.png"/><Relationship Id="rId8" Type="http://schemas.openxmlformats.org/officeDocument/2006/relationships/image" Target="../media/image164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65.png"/><Relationship Id="rId4" Type="http://schemas.openxmlformats.org/officeDocument/2006/relationships/image" Target="../media/image166.png"/><Relationship Id="rId5" Type="http://schemas.openxmlformats.org/officeDocument/2006/relationships/image" Target="../media/image167.png"/><Relationship Id="rId6" Type="http://schemas.openxmlformats.org/officeDocument/2006/relationships/image" Target="../media/image168.png"/><Relationship Id="rId7" Type="http://schemas.openxmlformats.org/officeDocument/2006/relationships/image" Target="../media/image169.png"/><Relationship Id="rId8" Type="http://schemas.openxmlformats.org/officeDocument/2006/relationships/image" Target="../media/image170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71.png"/><Relationship Id="rId4" Type="http://schemas.openxmlformats.org/officeDocument/2006/relationships/image" Target="../media/image172.png"/><Relationship Id="rId5" Type="http://schemas.openxmlformats.org/officeDocument/2006/relationships/image" Target="../media/image173.png"/><Relationship Id="rId6" Type="http://schemas.openxmlformats.org/officeDocument/2006/relationships/image" Target="../media/image174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9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image" Target="../media/image23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7" Type="http://schemas.openxmlformats.org/officeDocument/2006/relationships/image" Target="../media/image27.png"/><Relationship Id="rId8" Type="http://schemas.openxmlformats.org/officeDocument/2006/relationships/image" Target="../media/image2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png"/><Relationship Id="rId4" Type="http://schemas.openxmlformats.org/officeDocument/2006/relationships/image" Target="../media/image29.png"/><Relationship Id="rId5" Type="http://schemas.openxmlformats.org/officeDocument/2006/relationships/image" Target="../media/image30.png"/><Relationship Id="rId6" Type="http://schemas.openxmlformats.org/officeDocument/2006/relationships/image" Target="../media/image31.png"/><Relationship Id="rId7" Type="http://schemas.openxmlformats.org/officeDocument/2006/relationships/image" Target="../media/image32.png"/><Relationship Id="rId8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2925" y="2199382"/>
            <a:ext cx="3486150" cy="2952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95387" y="2685157"/>
            <a:ext cx="9801225" cy="118288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4657"/>
              </a:lnSpc>
            </a:pPr>
            <a:r>
              <a:rPr b="0" sz="4050" i="0" u="none">
                <a:solidFill>
                  <a:srgbClr val="F8FAFC"/>
                </a:solidFill>
                <a:latin typeface="Poppins ExtraBold"/>
              </a:rPr>
              <a:t>50 Opérations de </a:t>
            </a:r>
            <a:r>
              <a:rPr b="0" sz="4050" i="0" u="none">
                <a:solidFill>
                  <a:srgbClr val="F8FAFC"/>
                </a:solidFill>
                <a:latin typeface="Poppins ExtraBold"/>
              </a:rPr>
              <a:t>Maintenance Électrique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90750" y="4058542"/>
            <a:ext cx="7810500" cy="6000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362"/>
              </a:lnSpc>
            </a:pPr>
            <a:r>
              <a:rPr b="0" sz="1575" i="0" u="none">
                <a:solidFill>
                  <a:srgbClr val="CBD5E1"/>
                </a:solidFill>
                <a:latin typeface="Inter"/>
              </a:rPr>
              <a:t>Procédures pratiques et gestes de diagnostic sur Moteurs, Relais, Contacteurs, Détecteurs &amp; Capteurs industriels.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3900" y="2285107"/>
            <a:ext cx="185737" cy="1333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" y="2993231"/>
            <a:ext cx="5443537" cy="159543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2993231"/>
            <a:ext cx="5443537" cy="159543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1050" y="3409950"/>
            <a:ext cx="5095636" cy="276225"/>
          </a:xfrm>
          <a:prstGeom prst="rect">
            <a:avLst/>
          </a:prstGeom>
          <a:noFill/>
        </p:spPr>
        <p:txBody>
          <a:bodyPr wrap="square" lIns="200025" rIns="0" tIns="0" bIns="0" anchor="t">
            <a:spAutoFit/>
          </a:bodyPr>
          <a:lstStyle/>
          <a:p>
            <a:pPr algn="l"/>
            <a:r>
              <a:rPr b="1" sz="1404" i="0" u="none">
                <a:solidFill>
                  <a:srgbClr val="F8FAFC"/>
                </a:solidFill>
                <a:latin typeface="Poppins"/>
              </a:rPr>
              <a:t>Détection Point Chaud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1050" y="3686175"/>
            <a:ext cx="48529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94A3B8"/>
                </a:solidFill>
                <a:latin typeface="Inter"/>
              </a:rPr>
              <a:t>Pointer la caméra thermique infrarouge sur la carcasse, la boîte à bornes et les paliers sous charge nominale.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57962" y="3288506"/>
            <a:ext cx="5095636" cy="276225"/>
          </a:xfrm>
          <a:prstGeom prst="rect">
            <a:avLst/>
          </a:prstGeom>
          <a:noFill/>
        </p:spPr>
        <p:txBody>
          <a:bodyPr wrap="square" lIns="180975" rIns="0" tIns="0" bIns="0" anchor="t">
            <a:spAutoFit/>
          </a:bodyPr>
          <a:lstStyle/>
          <a:p>
            <a:pPr algn="l"/>
            <a:r>
              <a:rPr b="1" sz="1404" i="0" u="none">
                <a:solidFill>
                  <a:srgbClr val="F8FAFC"/>
                </a:solidFill>
                <a:latin typeface="Poppins"/>
              </a:rPr>
              <a:t>Analyse Diagnostic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57962" y="3564731"/>
            <a:ext cx="4852987" cy="72866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94A3B8"/>
                </a:solidFill>
                <a:latin typeface="Inter"/>
              </a:rPr>
              <a:t>Un échauffement localisé sur un palier signale un manque de graisse. Sur la boîte à bornes, il s'agit d'un faux contact d'écrou.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050" y="3457575"/>
            <a:ext cx="200025" cy="178296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962" y="3336131"/>
            <a:ext cx="180975" cy="17829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5775" y="390525"/>
            <a:ext cx="1170622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8FAFC"/>
                </a:solidFill>
                <a:latin typeface="Poppins"/>
              </a:rPr>
              <a:t>8. Inspection Thermographique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" y="2838450"/>
            <a:ext cx="3613100" cy="1905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9375" y="2838450"/>
            <a:ext cx="3613100" cy="19050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2975" y="2838450"/>
            <a:ext cx="3613100" cy="19050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900" y="3076575"/>
            <a:ext cx="476250" cy="4762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23900" y="3695700"/>
            <a:ext cx="3293692" cy="2857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500" i="0" u="none">
                <a:solidFill>
                  <a:srgbClr val="F8FAFC"/>
                </a:solidFill>
                <a:latin typeface="Poppins"/>
              </a:rPr>
              <a:t>Pose du Capteur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3900" y="4076700"/>
            <a:ext cx="3136850" cy="4286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b="0" sz="1125" i="0" u="none">
                <a:solidFill>
                  <a:srgbClr val="94A3B8"/>
                </a:solidFill>
                <a:latin typeface="Inter"/>
              </a:rPr>
              <a:t>Fixer l'accéléromètre magnétique sur le corps de palier horizontal et vertical.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7500" y="3076575"/>
            <a:ext cx="476250" cy="4762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27500" y="3695700"/>
            <a:ext cx="3293692" cy="2857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500" i="0" u="none">
                <a:solidFill>
                  <a:srgbClr val="F8FAFC"/>
                </a:solidFill>
                <a:latin typeface="Poppins"/>
              </a:rPr>
              <a:t>Analyse FFT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27500" y="4076700"/>
            <a:ext cx="3136850" cy="4286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b="0" sz="1125" i="0" u="none">
                <a:solidFill>
                  <a:srgbClr val="94A3B8"/>
                </a:solidFill>
                <a:latin typeface="Inter"/>
              </a:rPr>
              <a:t>Analyser le spectre vibratoire en mm/s RMS (norme ISO 10816).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1100" y="3076575"/>
            <a:ext cx="476250" cy="4762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331100" y="3695700"/>
            <a:ext cx="3293692" cy="2857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500" i="0" u="none">
                <a:solidFill>
                  <a:srgbClr val="F8FAFC"/>
                </a:solidFill>
                <a:latin typeface="Poppins"/>
              </a:rPr>
              <a:t>Diagnostic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31100" y="4076700"/>
            <a:ext cx="3136850" cy="4286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b="0" sz="1125" i="0" u="none">
                <a:solidFill>
                  <a:srgbClr val="94A3B8"/>
                </a:solidFill>
                <a:latin typeface="Inter"/>
              </a:rPr>
              <a:t>Distinguer le balourd (1x tour), le désalignement (2x tour) ou la résonance.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2012" y="3200400"/>
            <a:ext cx="200025" cy="22860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22750" y="3200400"/>
            <a:ext cx="285750" cy="2286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54925" y="3200400"/>
            <a:ext cx="228600" cy="2286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85775" y="390525"/>
            <a:ext cx="1170622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8FAFC"/>
                </a:solidFill>
                <a:latin typeface="Poppins"/>
              </a:rPr>
              <a:t>9. Mesure des Vibrations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2687" y="2076450"/>
            <a:ext cx="5443537" cy="3429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" y="2676525"/>
            <a:ext cx="1162050" cy="2571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9625" y="3048000"/>
            <a:ext cx="51196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Clé Dynamométrique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Serrer les écrous de couplage Étoile/Triangle au couple préconisé (ex: 4 Nm).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9625" y="3667125"/>
            <a:ext cx="51196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Vérification Barrettes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S'assurer du bon positionnement des barrettes en laiton selon le réseau (230V/400V).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9625" y="4286250"/>
            <a:ext cx="51196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Sécurité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Évite les étincelles, l'amorçage et la destruction du capot de boîte.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2212" y="2085975"/>
            <a:ext cx="5424487" cy="34099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775" y="3081337"/>
            <a:ext cx="180975" cy="19050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5775" y="3700462"/>
            <a:ext cx="161925" cy="19050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5775" y="4319587"/>
            <a:ext cx="180975" cy="1905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85775" y="390525"/>
            <a:ext cx="1170622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8FAFC"/>
                </a:solidFill>
                <a:latin typeface="Poppins"/>
              </a:rPr>
              <a:t>10. Serrage Plaque à Bornes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91075" y="2471737"/>
            <a:ext cx="2609850" cy="1905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1200" i="0" u="none">
                <a:solidFill>
                  <a:srgbClr val="06B6D4"/>
                </a:solidFill>
                <a:latin typeface="Inter"/>
              </a:rPr>
              <a:t>MODULE 2 • 10 OPÉRATIONS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60645" y="2776537"/>
            <a:ext cx="5670708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3600" i="0" u="none">
                <a:solidFill>
                  <a:srgbClr val="F8FAFC"/>
                </a:solidFill>
                <a:latin typeface="Poppins"/>
              </a:rPr>
              <a:t>2. Contacteurs &amp; Relais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24125" y="3843337"/>
            <a:ext cx="7143750" cy="5429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137"/>
              </a:lnSpc>
            </a:pPr>
            <a:r>
              <a:rPr b="0" sz="1425" i="0" u="none">
                <a:solidFill>
                  <a:srgbClr val="94A3B8"/>
                </a:solidFill>
                <a:latin typeface="Inter"/>
              </a:rPr>
              <a:t>Commutation de puissance, réarmement, remplacement de bobine et contrôle des contacts auxiliaires.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5775" y="485775"/>
            <a:ext cx="564070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8FAFC"/>
                </a:solidFill>
                <a:latin typeface="Poppins"/>
              </a:rPr>
              <a:t>11. Remplacement Bobine</a:t>
            </a: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125" y="9525"/>
            <a:ext cx="5848350" cy="68580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" y="1209675"/>
            <a:ext cx="1133475" cy="2571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5775" y="1581150"/>
            <a:ext cx="5640705" cy="3333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800" i="0" u="none">
                <a:solidFill>
                  <a:srgbClr val="10B981"/>
                </a:solidFill>
                <a:latin typeface="Poppins"/>
              </a:rPr>
              <a:t>Changement Bobine A1-A2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5775" y="2028825"/>
            <a:ext cx="537210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CBD5E1"/>
                </a:solidFill>
                <a:latin typeface="Inter"/>
              </a:rPr>
              <a:t>Déclipser la carcasse supérieure du contacteur, retirer la bobine grillée et insérer la nouvelle (ex: 24V DC ou 230V AC).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5775" y="2667000"/>
            <a:ext cx="537210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Contrôle ultime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Vérifier la valeur ohmique de la bobine neuve avant remise sous tension.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5775" y="485775"/>
            <a:ext cx="564070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8FAFC"/>
                </a:solidFill>
                <a:latin typeface="Poppins"/>
              </a:rPr>
              <a:t>12. Réglage Relais Thermique</a:t>
            </a: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125" y="9525"/>
            <a:ext cx="5848350" cy="68580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" y="1209675"/>
            <a:ext cx="1162050" cy="2571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5775" y="1581150"/>
            <a:ext cx="5640705" cy="3333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800" i="0" u="none">
                <a:solidFill>
                  <a:srgbClr val="10B981"/>
                </a:solidFill>
                <a:latin typeface="Poppins"/>
              </a:rPr>
              <a:t>Calibrage du Relais In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5775" y="2028825"/>
            <a:ext cx="537210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CBD5E1"/>
                </a:solidFill>
                <a:latin typeface="Inter"/>
              </a:rPr>
              <a:t>Tourner la molette graduée exactement sur le courant nominal I_n du moteur (inscrit sur sa plaque signalétique).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5775" y="2667000"/>
            <a:ext cx="537210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Bouton Reset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Appuyer sur le poussoir bleu (Manuel/Auto) pour réarmer après un déclenchement.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2687" y="2076450"/>
            <a:ext cx="5443537" cy="3429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" y="2676525"/>
            <a:ext cx="1162050" cy="2571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9625" y="3048000"/>
            <a:ext cx="51196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Contrôle Visuel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Déposer le capot et inspecter l'état de surface des galets en alliage d'argent.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9625" y="3667125"/>
            <a:ext cx="51196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Nettoyage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Souffler les résidus d'arc et utiliser un nettoyant contact sous vide hors tension.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9625" y="4286250"/>
            <a:ext cx="51196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Interdiction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Ne jamais limer les contacts métalliques sous peine d'enlever la couche d'argent.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2212" y="2085975"/>
            <a:ext cx="5424487" cy="34099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775" y="3081337"/>
            <a:ext cx="200025" cy="19050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5775" y="3700462"/>
            <a:ext cx="180975" cy="19050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5775" y="4319587"/>
            <a:ext cx="133350" cy="1905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85775" y="390525"/>
            <a:ext cx="1170622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8FAFC"/>
                </a:solidFill>
                <a:latin typeface="Poppins"/>
              </a:rPr>
              <a:t>13. Inspection des Pôles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5775" y="485775"/>
            <a:ext cx="564070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8FAFC"/>
                </a:solidFill>
                <a:latin typeface="Poppins"/>
              </a:rPr>
              <a:t>14. Test Contacts Auxiliaires</a:t>
            </a: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125" y="9525"/>
            <a:ext cx="5848350" cy="68580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" y="1209675"/>
            <a:ext cx="1162050" cy="2571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5775" y="1581150"/>
            <a:ext cx="5640705" cy="3333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800" i="0" u="none">
                <a:solidFill>
                  <a:srgbClr val="10B981"/>
                </a:solidFill>
                <a:latin typeface="Poppins"/>
              </a:rPr>
              <a:t>Contrôle NO / NC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5775" y="2028825"/>
            <a:ext cx="537210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CBD5E1"/>
                </a:solidFill>
                <a:latin typeface="Inter"/>
              </a:rPr>
              <a:t>Tester à l'ohmmètre la fermeture du contact NO (13-14) et l'ouverture du contact NC (21-22) en poussant le noyau manuellement.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5775" y="2667000"/>
            <a:ext cx="537210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Indispensable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Garantit le bon fonctionnement des voyants et du circuit d'auto-maintien.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" y="2993231"/>
            <a:ext cx="5443537" cy="159543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2993231"/>
            <a:ext cx="5443537" cy="159543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1050" y="3288506"/>
            <a:ext cx="5095636" cy="276225"/>
          </a:xfrm>
          <a:prstGeom prst="rect">
            <a:avLst/>
          </a:prstGeom>
          <a:noFill/>
        </p:spPr>
        <p:txBody>
          <a:bodyPr wrap="square" lIns="180975" rIns="0" tIns="0" bIns="0" anchor="t">
            <a:spAutoFit/>
          </a:bodyPr>
          <a:lstStyle/>
          <a:p>
            <a:pPr algn="l"/>
            <a:r>
              <a:rPr b="1" sz="1404" i="0" u="none">
                <a:solidFill>
                  <a:srgbClr val="F8FAFC"/>
                </a:solidFill>
                <a:latin typeface="Poppins"/>
              </a:rPr>
              <a:t>Rôle de Protection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1050" y="3564731"/>
            <a:ext cx="4852987" cy="72866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94A3B8"/>
                </a:solidFill>
                <a:latin typeface="Inter"/>
              </a:rPr>
              <a:t>Vérifier la présence du bloc anti-parasite (diode RC ou varistance) en parallèle de la bobine DC pour absorber la surtension de coupure.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57962" y="3409950"/>
            <a:ext cx="5095636" cy="276225"/>
          </a:xfrm>
          <a:prstGeom prst="rect">
            <a:avLst/>
          </a:prstGeom>
          <a:noFill/>
        </p:spPr>
        <p:txBody>
          <a:bodyPr wrap="square" lIns="180975" rIns="0" tIns="0" bIns="0" anchor="t">
            <a:spAutoFit/>
          </a:bodyPr>
          <a:lstStyle/>
          <a:p>
            <a:pPr algn="l"/>
            <a:r>
              <a:rPr b="1" sz="1404" i="0" u="none">
                <a:solidFill>
                  <a:srgbClr val="F8FAFC"/>
                </a:solidFill>
                <a:latin typeface="Poppins"/>
              </a:rPr>
              <a:t>Test Diode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57962" y="3686175"/>
            <a:ext cx="48529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94A3B8"/>
                </a:solidFill>
                <a:latin typeface="Inter"/>
              </a:rPr>
              <a:t>Tester la diode en mode testeur de diode au multimètre : passante dans un sens (~0.6V), bloquée dans l'autre (O.L).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050" y="3336131"/>
            <a:ext cx="180975" cy="178296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962" y="3457575"/>
            <a:ext cx="180975" cy="17829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5775" y="390525"/>
            <a:ext cx="1170622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8FAFC"/>
                </a:solidFill>
                <a:latin typeface="Poppins"/>
              </a:rPr>
              <a:t>15. Test Diode Roue Libre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2687" y="2076450"/>
            <a:ext cx="5443537" cy="3429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" y="2676525"/>
            <a:ext cx="1162050" cy="2571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9625" y="3048000"/>
            <a:ext cx="51196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Temps de Basculement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Régler le potentiomètre de la temporisation (ex: 3 à 5 secondes).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9625" y="3667125"/>
            <a:ext cx="51196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Temps de Pause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S'assurer qu'un temps de pause de 50ms est respecté pour éviter un court-circuit de phase à phase.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9625" y="4286250"/>
            <a:ext cx="51196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Essai à Vide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Valider la séquence de commutation Étoile vers Triangle.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2212" y="2085975"/>
            <a:ext cx="5424487" cy="34099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775" y="3081337"/>
            <a:ext cx="180975" cy="19050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5775" y="3700462"/>
            <a:ext cx="114300" cy="19050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5775" y="4319587"/>
            <a:ext cx="133350" cy="1905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85775" y="390525"/>
            <a:ext cx="1170622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8FAFC"/>
                </a:solidFill>
                <a:latin typeface="Poppins"/>
              </a:rPr>
              <a:t>16. Réglage Temporisateur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05362" y="2471737"/>
            <a:ext cx="2581275" cy="1905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1200" i="0" u="none">
                <a:solidFill>
                  <a:srgbClr val="06B6D4"/>
                </a:solidFill>
                <a:latin typeface="Inter"/>
              </a:rPr>
              <a:t>MODULE 1 • 10 OPÉRATIONS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50669" y="2776537"/>
            <a:ext cx="5290661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3600" i="0" u="none">
                <a:solidFill>
                  <a:srgbClr val="F8FAFC"/>
                </a:solidFill>
                <a:latin typeface="Poppins"/>
              </a:rPr>
              <a:t>1. Moteurs Électriques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24125" y="3843337"/>
            <a:ext cx="7143750" cy="5429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137"/>
              </a:lnSpc>
            </a:pPr>
            <a:r>
              <a:rPr b="0" sz="1425" i="0" u="none">
                <a:solidFill>
                  <a:srgbClr val="94A3B8"/>
                </a:solidFill>
                <a:latin typeface="Inter"/>
              </a:rPr>
              <a:t>Diagnostics, contrôles diélectriques, alignement et maintenance mécanique des machines tournantes.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" y="2838450"/>
            <a:ext cx="3613100" cy="1905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9375" y="2838450"/>
            <a:ext cx="3613100" cy="19050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2975" y="2838450"/>
            <a:ext cx="3613100" cy="19050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900" y="3076575"/>
            <a:ext cx="476250" cy="4762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23900" y="3695700"/>
            <a:ext cx="3293692" cy="2857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500" i="0" u="none">
                <a:solidFill>
                  <a:srgbClr val="F8FAFC"/>
                </a:solidFill>
                <a:latin typeface="Poppins"/>
              </a:rPr>
              <a:t>Application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3900" y="4076700"/>
            <a:ext cx="3136850" cy="4286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b="0" sz="1125" i="0" u="none">
                <a:solidFill>
                  <a:srgbClr val="94A3B8"/>
                </a:solidFill>
                <a:latin typeface="Inter"/>
              </a:rPr>
              <a:t>Utilisé sur les contacteurs inverseurs de sens de marche moteur.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7500" y="3076575"/>
            <a:ext cx="476250" cy="4762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27500" y="3695700"/>
            <a:ext cx="3293692" cy="2857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500" i="0" u="none">
                <a:solidFill>
                  <a:srgbClr val="F8FAFC"/>
                </a:solidFill>
                <a:latin typeface="Poppins"/>
              </a:rPr>
              <a:t>Test Mécanique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27500" y="4076700"/>
            <a:ext cx="3136850" cy="4286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b="0" sz="1125" i="0" u="none">
                <a:solidFill>
                  <a:srgbClr val="94A3B8"/>
                </a:solidFill>
                <a:latin typeface="Inter"/>
              </a:rPr>
              <a:t>Appuyer sur KM1 et vérifier qu'il est physiquement impossible d'enfoncer KM2.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1100" y="3076575"/>
            <a:ext cx="476250" cy="4762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331100" y="3695700"/>
            <a:ext cx="3293692" cy="2857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500" i="0" u="none">
                <a:solidFill>
                  <a:srgbClr val="F8FAFC"/>
                </a:solidFill>
                <a:latin typeface="Poppins"/>
              </a:rPr>
              <a:t>Sécurité Ultime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31100" y="4076700"/>
            <a:ext cx="3136850" cy="4286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b="0" sz="1125" i="0" u="none">
                <a:solidFill>
                  <a:srgbClr val="94A3B8"/>
                </a:solidFill>
                <a:latin typeface="Inter"/>
              </a:rPr>
              <a:t>Empêche le court-circuit direct entre phases si la commande défaille.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7725" y="3200400"/>
            <a:ext cx="228600" cy="22860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65612" y="3200400"/>
            <a:ext cx="200025" cy="2286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54925" y="3200400"/>
            <a:ext cx="228600" cy="2286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85775" y="390525"/>
            <a:ext cx="1170622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8FAFC"/>
                </a:solidFill>
                <a:latin typeface="Poppins"/>
              </a:rPr>
              <a:t>17. Verrouillage Mécanique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2687" y="2076450"/>
            <a:ext cx="5443537" cy="3429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" y="2676525"/>
            <a:ext cx="1162050" cy="2571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9625" y="3048000"/>
            <a:ext cx="51196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LED Commande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Vérifier l'allumage de la LED d'entrée quand le signal 4-32V DC arrive.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9625" y="3667125"/>
            <a:ext cx="51196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Tension de Sortie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Mesurer la tension aux bornes de la charge sous tension (0V quand passant, V_reseau quand bloqué).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9625" y="4286250"/>
            <a:ext cx="51196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Dissipateur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S'assurer de la présence de pâte thermique sous la semelle en alu.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2212" y="2085975"/>
            <a:ext cx="5424487" cy="34099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775" y="3081337"/>
            <a:ext cx="161925" cy="19050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5775" y="3700462"/>
            <a:ext cx="133350" cy="19050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5775" y="4319587"/>
            <a:ext cx="180975" cy="1905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85775" y="390525"/>
            <a:ext cx="1170622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8FAFC"/>
                </a:solidFill>
                <a:latin typeface="Poppins"/>
              </a:rPr>
              <a:t>18. Diagnostic Relais Statique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" y="2993231"/>
            <a:ext cx="5443537" cy="159543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2993231"/>
            <a:ext cx="5443537" cy="159543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1050" y="3288506"/>
            <a:ext cx="5095636" cy="276225"/>
          </a:xfrm>
          <a:prstGeom prst="rect">
            <a:avLst/>
          </a:prstGeom>
          <a:noFill/>
        </p:spPr>
        <p:txBody>
          <a:bodyPr wrap="square" lIns="200025" rIns="0" tIns="0" bIns="0" anchor="t">
            <a:spAutoFit/>
          </a:bodyPr>
          <a:lstStyle/>
          <a:p>
            <a:pPr algn="l"/>
            <a:r>
              <a:rPr b="1" sz="1404" i="0" u="none">
                <a:solidFill>
                  <a:srgbClr val="F8FAFC"/>
                </a:solidFill>
                <a:latin typeface="Poppins"/>
              </a:rPr>
              <a:t>Chute de Tension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1050" y="3564731"/>
            <a:ext cx="4852987" cy="72866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94A3B8"/>
                </a:solidFill>
                <a:latin typeface="Inter"/>
              </a:rPr>
              <a:t>Mesurer la tension exacte sur A1-A2 lors de la fermeture du contacteur. Une chute &gt; 15% provoque un vrombissement et la destruction de la bobine.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57962" y="3409950"/>
            <a:ext cx="5095636" cy="276225"/>
          </a:xfrm>
          <a:prstGeom prst="rect">
            <a:avLst/>
          </a:prstGeom>
          <a:noFill/>
        </p:spPr>
        <p:txBody>
          <a:bodyPr wrap="square" lIns="180975" rIns="0" tIns="0" bIns="0" anchor="t">
            <a:spAutoFit/>
          </a:bodyPr>
          <a:lstStyle/>
          <a:p>
            <a:pPr algn="l"/>
            <a:r>
              <a:rPr b="1" sz="1404" i="0" u="none">
                <a:solidFill>
                  <a:srgbClr val="F8FAFC"/>
                </a:solidFill>
                <a:latin typeface="Poppins"/>
              </a:rPr>
              <a:t>Correction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57962" y="3686175"/>
            <a:ext cx="48529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94A3B8"/>
                </a:solidFill>
                <a:latin typeface="Inter"/>
              </a:rPr>
              <a:t>Vérifier la section des câbles de commande et la capacité du transformateur 24V de l'armoire.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050" y="3336131"/>
            <a:ext cx="200025" cy="178296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962" y="3457575"/>
            <a:ext cx="180975" cy="17829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5775" y="390525"/>
            <a:ext cx="1170622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8FAFC"/>
                </a:solidFill>
                <a:latin typeface="Poppins"/>
              </a:rPr>
              <a:t>19. Test Tension d'Appel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2687" y="2076450"/>
            <a:ext cx="5443537" cy="3429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" y="2797968"/>
            <a:ext cx="1190625" cy="2571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9625" y="3169443"/>
            <a:ext cx="51196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Démontage Ailettes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Retirer la chambre de coupure et inspecter les plaques métalliques d'extinction.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9625" y="3788568"/>
            <a:ext cx="51196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Dépoussiérage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Aspirer la calamine et les particules de cuivre déposées par les arcs électriques.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9625" y="4407693"/>
            <a:ext cx="5119687" cy="2428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Remontage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Verrouiller fermement le capot d'isolation des pôles.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2212" y="2085975"/>
            <a:ext cx="5424487" cy="34099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775" y="3202781"/>
            <a:ext cx="200025" cy="19050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5775" y="3821906"/>
            <a:ext cx="200025" cy="19050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5775" y="4441031"/>
            <a:ext cx="180975" cy="1905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85775" y="390525"/>
            <a:ext cx="1170622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8FAFC"/>
                </a:solidFill>
                <a:latin typeface="Poppins"/>
              </a:rPr>
              <a:t>20. Nettoyage Chambre d'Arc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91075" y="2471737"/>
            <a:ext cx="2609850" cy="1905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1200" i="0" u="none">
                <a:solidFill>
                  <a:srgbClr val="06B6D4"/>
                </a:solidFill>
                <a:latin typeface="Inter"/>
              </a:rPr>
              <a:t>MODULE 3 • 10 OPÉRATIONS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15614" y="2776537"/>
            <a:ext cx="616077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3600" i="0" u="none">
                <a:solidFill>
                  <a:srgbClr val="F8FAFC"/>
                </a:solidFill>
                <a:latin typeface="Poppins"/>
              </a:rPr>
              <a:t>3. Détecteurs &amp; Capteurs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24125" y="3843337"/>
            <a:ext cx="7143750" cy="5429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137"/>
              </a:lnSpc>
            </a:pPr>
            <a:r>
              <a:rPr b="0" sz="1425" i="0" u="none">
                <a:solidFill>
                  <a:srgbClr val="94A3B8"/>
                </a:solidFill>
                <a:latin typeface="Inter"/>
              </a:rPr>
              <a:t>Réglages de portée, cellules optiques, fins de course, codeurs rotatifs et calibrage d'instrumentation.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5775" y="485775"/>
            <a:ext cx="564070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8FAFC"/>
                </a:solidFill>
                <a:latin typeface="Poppins"/>
              </a:rPr>
              <a:t>21. Réglage Capteur Inductif</a:t>
            </a: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125" y="9525"/>
            <a:ext cx="5848350" cy="68580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" y="1209675"/>
            <a:ext cx="1162050" cy="2571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5775" y="1581150"/>
            <a:ext cx="5640705" cy="3333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800" i="0" u="none">
                <a:solidFill>
                  <a:srgbClr val="10B981"/>
                </a:solidFill>
                <a:latin typeface="Poppins"/>
              </a:rPr>
              <a:t>Ajustement de la Portée Sn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5775" y="2028825"/>
            <a:ext cx="537210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CBD5E1"/>
                </a:solidFill>
                <a:latin typeface="Inter"/>
              </a:rPr>
              <a:t>Positionner la cible métallique à la distance nominale Sn (ex: 4mm) et bloquer les contre-écrous.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5775" y="2667000"/>
            <a:ext cx="537210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Validation LED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Vérifier l'allumage franc de la LED jaune de détection à chaque passage d'écrou ou de came.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5775" y="485775"/>
            <a:ext cx="564070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8FAFC"/>
                </a:solidFill>
                <a:latin typeface="Poppins"/>
              </a:rPr>
              <a:t>22. Alignement Photoélectrique</a:t>
            </a: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125" y="9525"/>
            <a:ext cx="5848350" cy="68580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" y="1209675"/>
            <a:ext cx="1190625" cy="2571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5775" y="1581150"/>
            <a:ext cx="5640705" cy="3333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800" i="0" u="none">
                <a:solidFill>
                  <a:srgbClr val="10B981"/>
                </a:solidFill>
                <a:latin typeface="Poppins"/>
              </a:rPr>
              <a:t>Alignement Émetteur / Réflecteur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5775" y="2028825"/>
            <a:ext cx="537210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CBD5E1"/>
                </a:solidFill>
                <a:latin typeface="Inter"/>
              </a:rPr>
              <a:t>Ajuster l'axe de la cellule optique réflex sur son miroir réflecteur jusqu'à stabilisation du voyant vert de signal fort.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5775" y="2667000"/>
            <a:ext cx="537210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Entretien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Nettoyer l'optique en verre avec un chiffon microfibre non abrasif sans solvant.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2687" y="2076450"/>
            <a:ext cx="5443537" cy="3429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" y="2676525"/>
            <a:ext cx="1190625" cy="2571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9625" y="3048000"/>
            <a:ext cx="51196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Détection Non Métallique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Réglage de sensibilité pour la détection de plastique, verre ou liquide.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9625" y="3667125"/>
            <a:ext cx="51196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Réglage Potentiomètre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Tourner la vis de sensibilité multi-tours jusqu'au basculement à travers la paroi du tuyau.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9625" y="4286250"/>
            <a:ext cx="51196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Immunité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Vérifier l'absence de déclenchement intempestif dû au dépôt de condensation.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2212" y="2085975"/>
            <a:ext cx="5424487" cy="34099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775" y="3081337"/>
            <a:ext cx="180975" cy="19050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5775" y="3700462"/>
            <a:ext cx="180975" cy="19050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5775" y="4319587"/>
            <a:ext cx="228600" cy="1905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85775" y="390525"/>
            <a:ext cx="1170622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8FAFC"/>
                </a:solidFill>
                <a:latin typeface="Poppins"/>
              </a:rPr>
              <a:t>23. Calibrage Capacitif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5775" y="485775"/>
            <a:ext cx="564070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8FAFC"/>
                </a:solidFill>
                <a:latin typeface="Poppins"/>
              </a:rPr>
              <a:t>24. Contrôle Fin de Course</a:t>
            </a: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125" y="9525"/>
            <a:ext cx="5848350" cy="68580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" y="1209675"/>
            <a:ext cx="1190625" cy="2571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5775" y="1581150"/>
            <a:ext cx="5640705" cy="3333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800" i="0" u="none">
                <a:solidFill>
                  <a:srgbClr val="10B981"/>
                </a:solidFill>
                <a:latin typeface="Poppins"/>
              </a:rPr>
              <a:t>Ajustement Galet / Levier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5775" y="2028825"/>
            <a:ext cx="537210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CBD5E1"/>
                </a:solidFill>
                <a:latin typeface="Inter"/>
              </a:rPr>
              <a:t>Ajuster l'angle d'attaque du levier à galet pour éviter toute contrainte mécanique violente en butée de convoyeur.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5775" y="2667000"/>
            <a:ext cx="537210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Test Contact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Vérifier le double contact de sécurité (NO+NC) au multimètre.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5775" y="485775"/>
            <a:ext cx="564070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8FAFC"/>
                </a:solidFill>
                <a:latin typeface="Poppins"/>
              </a:rPr>
              <a:t>25. Étalonnage Codeur Rotatif</a:t>
            </a: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125" y="9525"/>
            <a:ext cx="5848350" cy="68580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" y="1209675"/>
            <a:ext cx="1190625" cy="2571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5775" y="1581150"/>
            <a:ext cx="5640705" cy="3333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800" i="0" u="none">
                <a:solidFill>
                  <a:srgbClr val="10B981"/>
                </a:solidFill>
                <a:latin typeface="Poppins"/>
              </a:rPr>
              <a:t>Accouplement &amp; Origine 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5775" y="2028825"/>
            <a:ext cx="537210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CBD5E1"/>
                </a:solidFill>
                <a:latin typeface="Inter"/>
              </a:rPr>
              <a:t>Monter le soufflement d'accouplement flexible sur l'axe du codeur incrémental sans contrainte radiale.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5775" y="2667000"/>
            <a:ext cx="537210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Mise à Zéro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Vérifier la réception de l'impulsion Top Z à chaque tour complet sous automate.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5775" y="485775"/>
            <a:ext cx="564070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8FAFC"/>
                </a:solidFill>
                <a:latin typeface="Poppins"/>
              </a:rPr>
              <a:t>1. Test d'Isolement Moteur</a:t>
            </a: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125" y="9525"/>
            <a:ext cx="5848350" cy="68580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" y="1209675"/>
            <a:ext cx="1076325" cy="2571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5775" y="1581150"/>
            <a:ext cx="5640705" cy="3333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800" i="0" u="none">
                <a:solidFill>
                  <a:srgbClr val="10B981"/>
                </a:solidFill>
                <a:latin typeface="Poppins"/>
              </a:rPr>
              <a:t>Contrôle au Mégohmmètre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5775" y="2028825"/>
            <a:ext cx="537210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CBD5E1"/>
                </a:solidFill>
                <a:latin typeface="Inter"/>
              </a:rPr>
              <a:t>Injecter 500V DC entre chaque phase et la masse (carcasse) pour mesurer la résistance d'isolement.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5775" y="2667000"/>
            <a:ext cx="537210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Critère de validité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R &gt; 5 MΩ. Si R &lt; 1 MΩ, l'enroulement est dégradé ou humide.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5775" y="485775"/>
            <a:ext cx="564070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8FAFC"/>
                </a:solidFill>
                <a:latin typeface="Poppins"/>
              </a:rPr>
              <a:t>26. Calibrage Pressostat</a:t>
            </a: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125" y="9525"/>
            <a:ext cx="5848350" cy="68580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" y="1209675"/>
            <a:ext cx="1190625" cy="2571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5775" y="1581150"/>
            <a:ext cx="5640705" cy="3333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800" i="0" u="none">
                <a:solidFill>
                  <a:srgbClr val="10B981"/>
                </a:solidFill>
                <a:latin typeface="Poppins"/>
              </a:rPr>
              <a:t>Réglage Seuil &amp; Hystérésis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5775" y="2028825"/>
            <a:ext cx="537210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CBD5E1"/>
                </a:solidFill>
                <a:latin typeface="Inter"/>
              </a:rPr>
              <a:t>Injecter une pression étalon à la pompe manuelle et régler le point de consigne P_max ainsi que l'écartement de réarmement ΔP.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5775" y="2667000"/>
            <a:ext cx="537210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Contrôle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Garantit le déclenchement immédiat de la vanne de décharge pneumatique.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2687" y="2076450"/>
            <a:ext cx="5443537" cy="3429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" y="2676525"/>
            <a:ext cx="1181100" cy="2571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9625" y="3048000"/>
            <a:ext cx="51196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Mesure à 0°C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Vérifier la résistance de la sonde PT100 pure (100.0 Ω à 0°C, 138.5 Ω à 100°C).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9625" y="3667125"/>
            <a:ext cx="51196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Convertisseur 4-20mA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Mesurer le courant de boucle : 4mA correspond à T_min et 20mA à T_max.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9625" y="4286250"/>
            <a:ext cx="51196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Câblage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Privilégier le montage 3 ou 4 fils pour éliminer la résistance de ligne.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2212" y="2085975"/>
            <a:ext cx="5424487" cy="34099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775" y="3081337"/>
            <a:ext cx="114300" cy="19050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5775" y="3700462"/>
            <a:ext cx="228600" cy="19050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5775" y="4319587"/>
            <a:ext cx="200025" cy="1905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85775" y="390525"/>
            <a:ext cx="1170622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8FAFC"/>
                </a:solidFill>
                <a:latin typeface="Poppins"/>
              </a:rPr>
              <a:t>27. Vérification Sonde PT100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" y="2993231"/>
            <a:ext cx="5443537" cy="159543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2993231"/>
            <a:ext cx="5443537" cy="159543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1050" y="3288506"/>
            <a:ext cx="5095636" cy="276225"/>
          </a:xfrm>
          <a:prstGeom prst="rect">
            <a:avLst/>
          </a:prstGeom>
          <a:noFill/>
        </p:spPr>
        <p:txBody>
          <a:bodyPr wrap="square" lIns="180975" rIns="0" tIns="0" bIns="0" anchor="t">
            <a:spAutoFit/>
          </a:bodyPr>
          <a:lstStyle/>
          <a:p>
            <a:pPr algn="l"/>
            <a:r>
              <a:rPr b="1" sz="1404" i="0" u="none">
                <a:solidFill>
                  <a:srgbClr val="F8FAFC"/>
                </a:solidFill>
                <a:latin typeface="Poppins"/>
              </a:rPr>
              <a:t>Zone Aveugle (Blind Zone)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1050" y="3564731"/>
            <a:ext cx="4852987" cy="72866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94A3B8"/>
                </a:solidFill>
                <a:latin typeface="Inter"/>
              </a:rPr>
              <a:t>Positionner le transducteur au-dessus du cuve en respectant la distance minimale d'au moins 20cm au-dessus du niveau max.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57962" y="3409950"/>
            <a:ext cx="5095636" cy="276225"/>
          </a:xfrm>
          <a:prstGeom prst="rect">
            <a:avLst/>
          </a:prstGeom>
          <a:noFill/>
        </p:spPr>
        <p:txBody>
          <a:bodyPr wrap="square" lIns="180975" rIns="0" tIns="0" bIns="0" anchor="t">
            <a:spAutoFit/>
          </a:bodyPr>
          <a:lstStyle/>
          <a:p>
            <a:pPr algn="l"/>
            <a:r>
              <a:rPr b="1" sz="1404" i="0" u="none">
                <a:solidFill>
                  <a:srgbClr val="F8FAFC"/>
                </a:solidFill>
                <a:latin typeface="Poppins"/>
              </a:rPr>
              <a:t>Apprentissage (Teach-In)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57962" y="3686175"/>
            <a:ext cx="48529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94A3B8"/>
                </a:solidFill>
                <a:latin typeface="Inter"/>
              </a:rPr>
              <a:t>Exécuter la procédure Teach pour mémoriser le fond de la cuve (Level 0%) et le haut (Level 100%).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050" y="3336131"/>
            <a:ext cx="180975" cy="178296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962" y="3457575"/>
            <a:ext cx="180975" cy="17829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5775" y="390525"/>
            <a:ext cx="1170622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8FAFC"/>
                </a:solidFill>
                <a:latin typeface="Poppins"/>
              </a:rPr>
              <a:t>28. Capteur Ultrasons Niveau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2687" y="2076450"/>
            <a:ext cx="5443537" cy="3429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" y="2676525"/>
            <a:ext cx="1190625" cy="2571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9625" y="3048000"/>
            <a:ext cx="51196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Plein Tuyau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S'assurer que le tube de mesure est totalement rempli de liquide conducteur (&gt; 20 µS/cm).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9625" y="3667125"/>
            <a:ext cx="51196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Mise à la Terre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Raccorder les bagues de mise à la terre à la carcasse de la tuyauterie.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9625" y="4286250"/>
            <a:ext cx="51196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Test Électrodes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Mesurer la résistance de bobines d'excitation (valeur type ~50Ω).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2212" y="2085975"/>
            <a:ext cx="5424487" cy="34099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775" y="3081337"/>
            <a:ext cx="200025" cy="19050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5775" y="3700462"/>
            <a:ext cx="200025" cy="19050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5775" y="4319587"/>
            <a:ext cx="180975" cy="1905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85775" y="390525"/>
            <a:ext cx="1170622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8FAFC"/>
                </a:solidFill>
                <a:latin typeface="Poppins"/>
              </a:rPr>
              <a:t>29. Test Débitmètre Mag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" y="2838450"/>
            <a:ext cx="3613100" cy="1905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9375" y="2838450"/>
            <a:ext cx="3613100" cy="19050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2975" y="2838450"/>
            <a:ext cx="3613100" cy="19050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900" y="3076575"/>
            <a:ext cx="476250" cy="4762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23900" y="3695700"/>
            <a:ext cx="3293692" cy="2857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500" i="0" u="none">
                <a:solidFill>
                  <a:srgbClr val="F8FAFC"/>
                </a:solidFill>
                <a:latin typeface="Poppins"/>
              </a:rPr>
              <a:t>1. Contrôle Zéro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3900" y="4076700"/>
            <a:ext cx="3136850" cy="4286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b="0" sz="1125" i="0" u="none">
                <a:solidFill>
                  <a:srgbClr val="94A3B8"/>
                </a:solidFill>
                <a:latin typeface="Inter"/>
              </a:rPr>
              <a:t>Vérifier la tension mV/V du pont de Wheatstone à vide (0.00 mV).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7500" y="3076575"/>
            <a:ext cx="476250" cy="4762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27500" y="3695700"/>
            <a:ext cx="3293692" cy="2857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500" i="0" u="none">
                <a:solidFill>
                  <a:srgbClr val="F8FAFC"/>
                </a:solidFill>
                <a:latin typeface="Poppins"/>
              </a:rPr>
              <a:t>2. Masse Étalon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27500" y="4076700"/>
            <a:ext cx="3136850" cy="4286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b="0" sz="1125" i="0" u="none">
                <a:solidFill>
                  <a:srgbClr val="94A3B8"/>
                </a:solidFill>
                <a:latin typeface="Inter"/>
              </a:rPr>
              <a:t>Poser le poids étalon certifié pour vérifier la linéarité du gain.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1100" y="3076575"/>
            <a:ext cx="476250" cy="4762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331100" y="3695700"/>
            <a:ext cx="3293692" cy="2857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500" i="0" u="none">
                <a:solidFill>
                  <a:srgbClr val="F8FAFC"/>
                </a:solidFill>
                <a:latin typeface="Poppins"/>
              </a:rPr>
              <a:t>3. Isolement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31100" y="4076700"/>
            <a:ext cx="3136850" cy="4286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b="0" sz="1125" i="0" u="none">
                <a:solidFill>
                  <a:srgbClr val="94A3B8"/>
                </a:solidFill>
                <a:latin typeface="Inter"/>
              </a:rPr>
              <a:t>Contrôler l'isolement du blindage du câble de pesée pour éviter le dérive.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7725" y="3200400"/>
            <a:ext cx="228600" cy="22860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65612" y="3200400"/>
            <a:ext cx="200025" cy="2286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54925" y="3200400"/>
            <a:ext cx="228600" cy="2286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85775" y="390525"/>
            <a:ext cx="1170622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8FAFC"/>
                </a:solidFill>
                <a:latin typeface="Poppins"/>
              </a:rPr>
              <a:t>30. Diagnostic Capteur Pesage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86312" y="2471737"/>
            <a:ext cx="2619375" cy="1905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1200" i="0" u="none">
                <a:solidFill>
                  <a:srgbClr val="06B6D4"/>
                </a:solidFill>
                <a:latin typeface="Inter"/>
              </a:rPr>
              <a:t>MODULE 4 • 10 OPÉRATIONS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30604" y="2776537"/>
            <a:ext cx="6330791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3600" i="0" u="none">
                <a:solidFill>
                  <a:srgbClr val="F8FAFC"/>
                </a:solidFill>
                <a:latin typeface="Poppins"/>
              </a:rPr>
              <a:t>4. Variateurs &amp; Protection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24125" y="3843337"/>
            <a:ext cx="7143750" cy="5429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137"/>
              </a:lnSpc>
            </a:pPr>
            <a:r>
              <a:rPr b="0" sz="1425" i="0" u="none">
                <a:solidFill>
                  <a:srgbClr val="94A3B8"/>
                </a:solidFill>
                <a:latin typeface="Inter"/>
              </a:rPr>
              <a:t>Paramétrage VFD, consignation LOTO, disjoncteurs magnéto-thermiques, DDR et sécurité d'urgence.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5775" y="485775"/>
            <a:ext cx="564070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8FAFC"/>
                </a:solidFill>
                <a:latin typeface="Poppins"/>
              </a:rPr>
              <a:t>31. Paramétrage Variateur VFD</a:t>
            </a: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125" y="9525"/>
            <a:ext cx="5848350" cy="68580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" y="1209675"/>
            <a:ext cx="1162050" cy="2571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5775" y="1581150"/>
            <a:ext cx="5640705" cy="3333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800" i="0" u="none">
                <a:solidFill>
                  <a:srgbClr val="10B981"/>
                </a:solidFill>
                <a:latin typeface="Poppins"/>
              </a:rPr>
              <a:t>Programmation Console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5775" y="2028825"/>
            <a:ext cx="537210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CBD5E1"/>
                </a:solidFill>
                <a:latin typeface="Inter"/>
              </a:rPr>
              <a:t>Saisir les paramètres moteur : P_n (kW), U_n (V), I_n (A), F_n (50Hz) et la vitesse nominale en tr/min.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5775" y="2667000"/>
            <a:ext cx="537210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Rampes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Régler le temps d'accélération (ACC) et de décélération (DEC) selon l'inertie.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5775" y="485775"/>
            <a:ext cx="564070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8FAFC"/>
                </a:solidFill>
                <a:latin typeface="Poppins"/>
              </a:rPr>
              <a:t>32. Test Bouton Coup de Poing</a:t>
            </a: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125" y="9525"/>
            <a:ext cx="5848350" cy="68580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" y="1209675"/>
            <a:ext cx="1190625" cy="2571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5775" y="1581150"/>
            <a:ext cx="5640705" cy="3333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800" i="0" u="none">
                <a:solidFill>
                  <a:srgbClr val="10B981"/>
                </a:solidFill>
                <a:latin typeface="Poppins"/>
              </a:rPr>
              <a:t>Contrôle du Contact Chapeau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5775" y="2028825"/>
            <a:ext cx="537210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CBD5E1"/>
                </a:solidFill>
                <a:latin typeface="Inter"/>
              </a:rPr>
              <a:t>Enfoncer le bouton d'arrêt d'urgence et s'assurer de l'ouverture instantanée du double contact NC.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5775" y="2667000"/>
            <a:ext cx="537210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Réarmement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Vérifier la nécessité d'une action volontaire (tourner ou clé) pour réarmer le poussoir.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2687" y="2076450"/>
            <a:ext cx="5443537" cy="3429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" y="2676525"/>
            <a:ext cx="1190625" cy="2571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9625" y="3048000"/>
            <a:ext cx="51196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Calibrage Thermique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Ajuster la molette I_th sur la valeur exacte du courant moteur.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9625" y="3667125"/>
            <a:ext cx="5119687" cy="72866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Test Mécanique (Test Button)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Appuyer sur le bouton rouge "TEST" avec un tournevis pour provoquer le déclenchement mécanique.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9625" y="4529137"/>
            <a:ext cx="5119687" cy="2428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Réarmement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Basculer la manette de 0 vers 1.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2212" y="2085975"/>
            <a:ext cx="5424487" cy="34099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775" y="3081337"/>
            <a:ext cx="180975" cy="19050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5775" y="3700462"/>
            <a:ext cx="180975" cy="19050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5775" y="4562475"/>
            <a:ext cx="180975" cy="1905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85775" y="390525"/>
            <a:ext cx="1170622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8FAFC"/>
                </a:solidFill>
                <a:latin typeface="Poppins"/>
              </a:rPr>
              <a:t>33. Test Disjoncteur Moteur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" y="2993231"/>
            <a:ext cx="5443537" cy="159543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2993231"/>
            <a:ext cx="5443537" cy="159543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1050" y="3288506"/>
            <a:ext cx="5095636" cy="276225"/>
          </a:xfrm>
          <a:prstGeom prst="rect">
            <a:avLst/>
          </a:prstGeom>
          <a:noFill/>
        </p:spPr>
        <p:txBody>
          <a:bodyPr wrap="square" lIns="180975" rIns="0" tIns="0" bIns="0" anchor="t">
            <a:spAutoFit/>
          </a:bodyPr>
          <a:lstStyle/>
          <a:p>
            <a:pPr algn="l"/>
            <a:r>
              <a:rPr b="1" sz="1404" i="0" u="none">
                <a:solidFill>
                  <a:srgbClr val="F8FAFC"/>
                </a:solidFill>
                <a:latin typeface="Poppins"/>
              </a:rPr>
              <a:t>Protection Semi-Conducteurs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1050" y="3564731"/>
            <a:ext cx="4852987" cy="72866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94A3B8"/>
                </a:solidFill>
                <a:latin typeface="Inter"/>
              </a:rPr>
              <a:t>Les fusibles type aR protègent les composants de puissance du variateur (IGBT, pont de diodes) en moins de 2ms en cas de court-circuit.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57962" y="3409950"/>
            <a:ext cx="5095636" cy="276225"/>
          </a:xfrm>
          <a:prstGeom prst="rect">
            <a:avLst/>
          </a:prstGeom>
          <a:noFill/>
        </p:spPr>
        <p:txBody>
          <a:bodyPr wrap="square" lIns="200025" rIns="0" tIns="0" bIns="0" anchor="t">
            <a:spAutoFit/>
          </a:bodyPr>
          <a:lstStyle/>
          <a:p>
            <a:pPr algn="l"/>
            <a:r>
              <a:rPr b="1" sz="1404" i="0" u="none">
                <a:solidFill>
                  <a:srgbClr val="F8FAFC"/>
                </a:solidFill>
                <a:latin typeface="Poppins"/>
              </a:rPr>
              <a:t>Remplacement au Pince-Fusible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57962" y="3686175"/>
            <a:ext cx="48529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94A3B8"/>
                </a:solidFill>
                <a:latin typeface="Inter"/>
              </a:rPr>
              <a:t>Utiliser la poignée préhensile isolante certifiée pour extraire la cartouche fusible couteau hors tension.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050" y="3336131"/>
            <a:ext cx="180975" cy="178296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962" y="3457575"/>
            <a:ext cx="200025" cy="17829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5775" y="390525"/>
            <a:ext cx="1170622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8FAFC"/>
                </a:solidFill>
                <a:latin typeface="Poppins"/>
              </a:rPr>
              <a:t>34. Remplacement Fusibles aR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2687" y="2076450"/>
            <a:ext cx="5443537" cy="3429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" y="2676525"/>
            <a:ext cx="1104900" cy="2571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9625" y="3048000"/>
            <a:ext cx="51196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Mesure Ohmique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Mesurer R entre U1-U2, V1-V2, W1-W2 avec un multimètre réglé en bas calibre.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9625" y="3667125"/>
            <a:ext cx="51196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Équilibre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Les 3 valeurs ohmiques doivent être strictement égales (écart &lt; 2%).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9625" y="4286250"/>
            <a:ext cx="51196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Défaut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Une valeur infinie indique une coupure nette dans la bobine.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2212" y="2085975"/>
            <a:ext cx="5424487" cy="34099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775" y="3081337"/>
            <a:ext cx="133350" cy="19050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5775" y="3700462"/>
            <a:ext cx="161925" cy="19050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5775" y="4319587"/>
            <a:ext cx="180975" cy="1905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85775" y="390525"/>
            <a:ext cx="1170622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8FAFC"/>
                </a:solidFill>
                <a:latin typeface="Poppins"/>
              </a:rPr>
              <a:t>2. Continuité des Enroulements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2687" y="2076450"/>
            <a:ext cx="5443537" cy="3429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" y="2676525"/>
            <a:ext cx="1190625" cy="2571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9625" y="3048000"/>
            <a:ext cx="51196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Aspiration Radiateur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Aspirer la poussière colmatant le radiateur en aluminium arrière du variateur.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9625" y="3667125"/>
            <a:ext cx="51196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Test Ventilateur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Activer le test ventilateur via le menu diagnostic VFD.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9625" y="4286250"/>
            <a:ext cx="51196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Prévention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Évite la mise en sécurité répétitive sur alarme "OH" (Overheat).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2212" y="2085975"/>
            <a:ext cx="5424487" cy="34099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775" y="3081337"/>
            <a:ext cx="180975" cy="19050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5775" y="3700462"/>
            <a:ext cx="180975" cy="19050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5775" y="4319587"/>
            <a:ext cx="200025" cy="1905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85775" y="390525"/>
            <a:ext cx="1170622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8FAFC"/>
                </a:solidFill>
                <a:latin typeface="Poppins"/>
              </a:rPr>
              <a:t>35. Maintenance Ventilateur VFD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2687" y="2076450"/>
            <a:ext cx="5443537" cy="3429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" y="2676525"/>
            <a:ext cx="1190625" cy="2571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9625" y="3048000"/>
            <a:ext cx="51196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Poussoir "T"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Appuyer sur le bouton de test mensuel incorporé en façade du disjoncteur différentiel.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9625" y="3667125"/>
            <a:ext cx="51196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Contrôleur DDR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Mesurer le temps de déclenchement réel (&lt; 30ms sous I_Δn = 30mA).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9625" y="4286250"/>
            <a:ext cx="51196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Protection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Inconditionnel pour la sécurité des personnes contre les contacts indirects.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2212" y="2085975"/>
            <a:ext cx="5424487" cy="34099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775" y="3081337"/>
            <a:ext cx="180975" cy="19050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5775" y="3700462"/>
            <a:ext cx="161925" cy="19050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5775" y="4319587"/>
            <a:ext cx="228600" cy="1905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85775" y="390525"/>
            <a:ext cx="1170622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8FAFC"/>
                </a:solidFill>
                <a:latin typeface="Poppins"/>
              </a:rPr>
              <a:t>36. Test Différentiel DDR 30mA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" y="3114675"/>
            <a:ext cx="5443537" cy="13525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3114675"/>
            <a:ext cx="5443537" cy="13525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1050" y="3409950"/>
            <a:ext cx="5095636" cy="276225"/>
          </a:xfrm>
          <a:prstGeom prst="rect">
            <a:avLst/>
          </a:prstGeom>
          <a:noFill/>
        </p:spPr>
        <p:txBody>
          <a:bodyPr wrap="square" lIns="200025" rIns="0" tIns="0" bIns="0" anchor="t">
            <a:spAutoFit/>
          </a:bodyPr>
          <a:lstStyle/>
          <a:p>
            <a:pPr algn="l"/>
            <a:r>
              <a:rPr b="1" sz="1404" i="0" u="none">
                <a:solidFill>
                  <a:srgbClr val="F8FAFC"/>
                </a:solidFill>
                <a:latin typeface="Poppins"/>
              </a:rPr>
              <a:t>Perturbations CEM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1050" y="3686175"/>
            <a:ext cx="48529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94A3B8"/>
                </a:solidFill>
                <a:latin typeface="Inter"/>
              </a:rPr>
              <a:t>Contrôler la mise à la terre du blindage du câble moteur (collier 360°) à l'entrée du filtre antiparasite EMC.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57962" y="3409950"/>
            <a:ext cx="5095636" cy="276225"/>
          </a:xfrm>
          <a:prstGeom prst="rect">
            <a:avLst/>
          </a:prstGeom>
          <a:noFill/>
        </p:spPr>
        <p:txBody>
          <a:bodyPr wrap="square" lIns="133350" rIns="0" tIns="0" bIns="0" anchor="t">
            <a:spAutoFit/>
          </a:bodyPr>
          <a:lstStyle/>
          <a:p>
            <a:pPr algn="l"/>
            <a:r>
              <a:rPr b="1" sz="1404" i="0" u="none">
                <a:solidFill>
                  <a:srgbClr val="F8FAFC"/>
                </a:solidFill>
                <a:latin typeface="Poppins"/>
              </a:rPr>
              <a:t>Suppression Harmoniques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57962" y="3686175"/>
            <a:ext cx="48529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94A3B8"/>
                </a:solidFill>
                <a:latin typeface="Inter"/>
              </a:rPr>
              <a:t>Évite les dysfonctionnements des capteurs analogiques situés à proximité du câble du variateur.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050" y="3457575"/>
            <a:ext cx="200025" cy="178296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962" y="3457575"/>
            <a:ext cx="133350" cy="17829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5775" y="390525"/>
            <a:ext cx="1170622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8FAFC"/>
                </a:solidFill>
                <a:latin typeface="Poppins"/>
              </a:rPr>
              <a:t>37. Vérification Filtre Anti-Bruit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" y="2838450"/>
            <a:ext cx="3613100" cy="1905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9375" y="2838450"/>
            <a:ext cx="3613100" cy="19050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2975" y="2838450"/>
            <a:ext cx="3613100" cy="19050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900" y="3076575"/>
            <a:ext cx="476250" cy="4762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23900" y="3695700"/>
            <a:ext cx="3293692" cy="2857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500" i="0" u="none">
                <a:solidFill>
                  <a:srgbClr val="F8FAFC"/>
                </a:solidFill>
                <a:latin typeface="Poppins"/>
              </a:rPr>
              <a:t>1. Séparation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3900" y="4076700"/>
            <a:ext cx="3136850" cy="21431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b="0" sz="1125" i="0" u="none">
                <a:solidFill>
                  <a:srgbClr val="94A3B8"/>
                </a:solidFill>
                <a:latin typeface="Inter"/>
              </a:rPr>
              <a:t>Ouvrir le sectionneur général de l'armoire.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7500" y="3076575"/>
            <a:ext cx="476250" cy="4762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27500" y="3695700"/>
            <a:ext cx="3293692" cy="2857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500" i="0" u="none">
                <a:solidFill>
                  <a:srgbClr val="F8FAFC"/>
                </a:solidFill>
                <a:latin typeface="Poppins"/>
              </a:rPr>
              <a:t>2. Condamnation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27500" y="4076700"/>
            <a:ext cx="3136850" cy="4286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b="0" sz="1125" i="0" u="none">
                <a:solidFill>
                  <a:srgbClr val="94A3B8"/>
                </a:solidFill>
                <a:latin typeface="Inter"/>
              </a:rPr>
              <a:t>Poser le cadenas personnel et l'étiquette LOTO.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1100" y="3076575"/>
            <a:ext cx="476250" cy="4762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331100" y="3695700"/>
            <a:ext cx="3293692" cy="2857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500" i="0" u="none">
                <a:solidFill>
                  <a:srgbClr val="F8FAFC"/>
                </a:solidFill>
                <a:latin typeface="Poppins"/>
              </a:rPr>
              <a:t>3. VAT (24V/400V)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31100" y="4076700"/>
            <a:ext cx="3136850" cy="4286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b="0" sz="1125" i="0" u="none">
                <a:solidFill>
                  <a:srgbClr val="94A3B8"/>
                </a:solidFill>
                <a:latin typeface="Inter"/>
              </a:rPr>
              <a:t>Effectuer la Vérification d'Absence de Tension.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7725" y="3200400"/>
            <a:ext cx="228600" cy="22860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65612" y="3200400"/>
            <a:ext cx="200025" cy="2286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40638" y="3200400"/>
            <a:ext cx="257175" cy="2286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85775" y="390525"/>
            <a:ext cx="1170622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8FAFC"/>
                </a:solidFill>
                <a:latin typeface="Poppins"/>
              </a:rPr>
              <a:t>38. Consignation LOTO 5 Étapes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2687" y="2076450"/>
            <a:ext cx="5443537" cy="3429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" y="2676525"/>
            <a:ext cx="1190625" cy="2571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9625" y="3048000"/>
            <a:ext cx="51196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Contrôle Connecteur RJ45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Vérifier le détrompage et le blindage vert métallique de la prise.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9625" y="3667125"/>
            <a:ext cx="51196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LED Link / RX-TX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Vérifier le clignotement vert régulier des voyants de communication sur l'automate et le variateur.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9625" y="4286250"/>
            <a:ext cx="51196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Diagnostic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Une LED "BF" (Bus Fault) rouge signale une coupure du câble réseau.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2212" y="2085975"/>
            <a:ext cx="5424487" cy="34099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775" y="3081337"/>
            <a:ext cx="228600" cy="19050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5775" y="3700462"/>
            <a:ext cx="133350" cy="19050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5775" y="4319587"/>
            <a:ext cx="180975" cy="1905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85775" y="390525"/>
            <a:ext cx="1170622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8FAFC"/>
                </a:solidFill>
                <a:latin typeface="Poppins"/>
              </a:rPr>
              <a:t>39. Contrôle Bus Profinet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" y="3114675"/>
            <a:ext cx="5443537" cy="13525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3114675"/>
            <a:ext cx="5443537" cy="13525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1050" y="3409950"/>
            <a:ext cx="5095636" cy="276225"/>
          </a:xfrm>
          <a:prstGeom prst="rect">
            <a:avLst/>
          </a:prstGeom>
          <a:noFill/>
        </p:spPr>
        <p:txBody>
          <a:bodyPr wrap="square" lIns="180975" rIns="0" tIns="0" bIns="0" anchor="t">
            <a:spAutoFit/>
          </a:bodyPr>
          <a:lstStyle/>
          <a:p>
            <a:pPr algn="l"/>
            <a:r>
              <a:rPr b="1" sz="1404" i="0" u="none">
                <a:solidFill>
                  <a:srgbClr val="F8FAFC"/>
                </a:solidFill>
                <a:latin typeface="Poppins"/>
              </a:rPr>
              <a:t>Alarme "OH" ou "F0002"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1050" y="3686175"/>
            <a:ext cx="48529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94A3B8"/>
                </a:solidFill>
                <a:latin typeface="Inter"/>
              </a:rPr>
              <a:t>Lors d'un arrêt variateur sur surchauffe, mesurer la sonde PTC intégrée au bobinage du moteur aux bornes T1-T2.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57962" y="3409950"/>
            <a:ext cx="5095636" cy="276225"/>
          </a:xfrm>
          <a:prstGeom prst="rect">
            <a:avLst/>
          </a:prstGeom>
          <a:noFill/>
        </p:spPr>
        <p:txBody>
          <a:bodyPr wrap="square" lIns="152400" rIns="0" tIns="0" bIns="0" anchor="t">
            <a:spAutoFit/>
          </a:bodyPr>
          <a:lstStyle/>
          <a:p>
            <a:pPr algn="l"/>
            <a:r>
              <a:rPr b="1" sz="1404" i="0" u="none">
                <a:solidFill>
                  <a:srgbClr val="F8FAFC"/>
                </a:solidFill>
                <a:latin typeface="Poppins"/>
              </a:rPr>
              <a:t>Levée de Pannes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57962" y="3686175"/>
            <a:ext cx="48529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94A3B8"/>
                </a:solidFill>
                <a:latin typeface="Inter"/>
              </a:rPr>
              <a:t>Si R_PTC &gt; 4 kΩ, le moteur est réellement en surchauffe. Si R_PTC ~100Ω, le défaut vient du module de contrôle VFD.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050" y="3457575"/>
            <a:ext cx="180975" cy="178296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962" y="3457575"/>
            <a:ext cx="152400" cy="17829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5775" y="390525"/>
            <a:ext cx="1170622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8FAFC"/>
                </a:solidFill>
                <a:latin typeface="Poppins"/>
              </a:rPr>
              <a:t>40. Diagnostic Défaut Surchauffe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91075" y="2471737"/>
            <a:ext cx="2609850" cy="1905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1200" i="0" u="none">
                <a:solidFill>
                  <a:srgbClr val="06B6D4"/>
                </a:solidFill>
                <a:latin typeface="Inter"/>
              </a:rPr>
              <a:t>MODULE 5 • 10 OPÉRATIONS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00700" y="2776537"/>
            <a:ext cx="4790598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3600" i="0" u="none">
                <a:solidFill>
                  <a:srgbClr val="F8FAFC"/>
                </a:solidFill>
                <a:latin typeface="Poppins"/>
              </a:rPr>
              <a:t>5. Contrôles &amp; Bilan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24125" y="3843337"/>
            <a:ext cx="7143750" cy="5429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137"/>
              </a:lnSpc>
            </a:pPr>
            <a:r>
              <a:rPr b="0" sz="1425" i="0" u="none">
                <a:solidFill>
                  <a:srgbClr val="94A3B8"/>
                </a:solidFill>
                <a:latin typeface="Inter"/>
              </a:rPr>
              <a:t>Opérations 41 à 50 : Synthèse globale, outillage, consignes de sécurité et validation des compétences.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85775" y="2224087"/>
          <a:ext cx="11201398" cy="3133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  <a:lnL>
                  <a:noFill/>
                </a:lnL>
                <a:lnR>
                  <a:noFill/>
                </a:lnR>
                <a:lnT>
                  <a:noFill/>
                </a:lnT>
                <a:lnB>
                  <a:noFill/>
                </a:lnB>
                <a:lnV>
                  <a:noFill/>
                </a:lnV>
                <a:lnH>
                  <a:noFill/>
                </a:lnH>
              </a:tblPr>
              <a:tblGrid>
                <a:gridCol w="804564"/>
                <a:gridCol w="2167235"/>
                <a:gridCol w="6222950"/>
                <a:gridCol w="2006649"/>
              </a:tblGrid>
              <a:tr h="522287">
                <a:tc>
                  <a:txBody>
                    <a:bodyPr/>
                    <a:lstStyle/>
                    <a:p>
                      <a:pPr algn="l"/>
                      <a:r>
                        <a:rPr b="1" sz="1275" i="0" u="none">
                          <a:solidFill>
                            <a:srgbClr val="10B981"/>
                          </a:solidFill>
                          <a:latin typeface="Poppins"/>
                        </a:rPr>
                        <a:t>N°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11C3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1" sz="1275" i="0" u="none">
                          <a:solidFill>
                            <a:srgbClr val="10B981"/>
                          </a:solidFill>
                          <a:latin typeface="Poppins"/>
                        </a:rPr>
                        <a:t>Composant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11C3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1" sz="1275" i="0" u="none">
                          <a:solidFill>
                            <a:srgbClr val="10B981"/>
                          </a:solidFill>
                          <a:latin typeface="Poppins"/>
                        </a:rPr>
                        <a:t>Opération de Maintenance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11C3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1" sz="1275" i="0" u="none">
                          <a:solidFill>
                            <a:srgbClr val="10B981"/>
                          </a:solidFill>
                          <a:latin typeface="Poppins"/>
                        </a:rPr>
                        <a:t>Outillage Requis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11C38"/>
                    </a:solidFill>
                  </a:tcPr>
                </a:tc>
              </a:tr>
              <a:tr h="522287">
                <a:tc>
                  <a:txBody>
                    <a:bodyPr/>
                    <a:lstStyle/>
                    <a:p>
                      <a:pPr algn="l"/>
                      <a:r>
                        <a:rPr b="1" sz="1275" i="0" u="none">
                          <a:solidFill>
                            <a:srgbClr val="E2E8F0"/>
                          </a:solidFill>
                          <a:latin typeface="Inter"/>
                        </a:rPr>
                        <a:t>#41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E2E8F0"/>
                          </a:solidFill>
                          <a:latin typeface="Inter"/>
                        </a:rPr>
                        <a:t>Transformateur 24V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E2E8F0"/>
                          </a:solidFill>
                          <a:latin typeface="Inter"/>
                        </a:rPr>
                        <a:t>Mesure de la tension secondaire à vide et en charge (24.0V ± 2%)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E2E8F0"/>
                          </a:solidFill>
                          <a:latin typeface="Inter"/>
                        </a:rPr>
                        <a:t>Multimètre RMS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</a:tr>
              <a:tr h="522287">
                <a:tc>
                  <a:txBody>
                    <a:bodyPr/>
                    <a:lstStyle/>
                    <a:p>
                      <a:pPr algn="l"/>
                      <a:r>
                        <a:rPr b="1" sz="1275" i="0" u="none">
                          <a:solidFill>
                            <a:srgbClr val="E2E8F0"/>
                          </a:solidFill>
                          <a:latin typeface="Inter"/>
                        </a:rPr>
                        <a:t>#42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E2E8F0"/>
                          </a:solidFill>
                          <a:latin typeface="Inter"/>
                        </a:rPr>
                        <a:t>Borne à Ressort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E2E8F0"/>
                          </a:solidFill>
                          <a:latin typeface="Inter"/>
                        </a:rPr>
                        <a:t>Contrôle du verrouillage par introduction du tournevis plat 2.5mm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E2E8F0"/>
                          </a:solidFill>
                          <a:latin typeface="Inter"/>
                        </a:rPr>
                        <a:t>Tournevis Isolé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</a:tr>
              <a:tr h="522287">
                <a:tc>
                  <a:txBody>
                    <a:bodyPr/>
                    <a:lstStyle/>
                    <a:p>
                      <a:pPr algn="l"/>
                      <a:r>
                        <a:rPr b="1" sz="1275" i="0" u="none">
                          <a:solidFill>
                            <a:srgbClr val="E2E8F0"/>
                          </a:solidFill>
                          <a:latin typeface="Inter"/>
                        </a:rPr>
                        <a:t>#43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E2E8F0"/>
                          </a:solidFill>
                          <a:latin typeface="Inter"/>
                        </a:rPr>
                        <a:t>Bloc de Sécurité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E2E8F0"/>
                          </a:solidFill>
                          <a:latin typeface="Inter"/>
                        </a:rPr>
                        <a:t>Contrôle des canaux de rétrosignentation des contacteurs K1/K2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E2E8F0"/>
                          </a:solidFill>
                          <a:latin typeface="Inter"/>
                        </a:rPr>
                        <a:t>Voltmètre DC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</a:tr>
              <a:tr h="522287">
                <a:tc>
                  <a:txBody>
                    <a:bodyPr/>
                    <a:lstStyle/>
                    <a:p>
                      <a:pPr algn="l"/>
                      <a:r>
                        <a:rPr b="1" sz="1275" i="0" u="none">
                          <a:solidFill>
                            <a:srgbClr val="E2E8F0"/>
                          </a:solidFill>
                          <a:latin typeface="Inter"/>
                        </a:rPr>
                        <a:t>#44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E2E8F0"/>
                          </a:solidFill>
                          <a:latin typeface="Inter"/>
                        </a:rPr>
                        <a:t>Régulateur PID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E2E8F0"/>
                          </a:solidFill>
                          <a:latin typeface="Inter"/>
                        </a:rPr>
                        <a:t>Ajustement des coefficients Proportionnel, Intégral et Dérivé (P,I,D)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E2E8F0"/>
                          </a:solidFill>
                          <a:latin typeface="Inter"/>
                        </a:rPr>
                        <a:t>Console / PC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</a:tr>
              <a:tr h="522290">
                <a:tc>
                  <a:txBody>
                    <a:bodyPr/>
                    <a:lstStyle/>
                    <a:p>
                      <a:pPr algn="l"/>
                      <a:r>
                        <a:rPr b="1" sz="1275" i="0" u="none">
                          <a:solidFill>
                            <a:srgbClr val="E2E8F0"/>
                          </a:solidFill>
                          <a:latin typeface="Inter"/>
                        </a:rPr>
                        <a:t>#45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E2E8F0"/>
                          </a:solidFill>
                          <a:latin typeface="Inter"/>
                        </a:rPr>
                        <a:t>Armoire Électrique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E2E8F0"/>
                          </a:solidFill>
                          <a:latin typeface="Inter"/>
                        </a:rPr>
                        <a:t>Remplacement du filtre du groupe de ventilation d'armoire IP54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E2E8F0"/>
                          </a:solidFill>
                          <a:latin typeface="Inter"/>
                        </a:rPr>
                        <a:t>Aspirateur ESD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495300" y="2743200"/>
            <a:ext cx="804564" cy="19050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299864" y="2743200"/>
            <a:ext cx="2167235" cy="19050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3467100" y="2743200"/>
            <a:ext cx="6222950" cy="19050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9690050" y="2743200"/>
            <a:ext cx="2006649" cy="19050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95300" y="3271837"/>
            <a:ext cx="804564" cy="9525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1299864" y="3271837"/>
            <a:ext cx="2167235" cy="9525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467100" y="3271837"/>
            <a:ext cx="6222950" cy="9525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9690050" y="3271837"/>
            <a:ext cx="2006649" cy="9525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95300" y="3790950"/>
            <a:ext cx="804564" cy="9525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1299864" y="3790950"/>
            <a:ext cx="2167235" cy="9525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3467100" y="3790950"/>
            <a:ext cx="6222950" cy="9525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9690050" y="3790950"/>
            <a:ext cx="2006649" cy="9525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95300" y="4310062"/>
            <a:ext cx="804564" cy="9525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1299864" y="4310062"/>
            <a:ext cx="2167235" cy="9525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3467100" y="4310062"/>
            <a:ext cx="6222950" cy="9525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9690050" y="4310062"/>
            <a:ext cx="2006649" cy="9525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495300" y="4829175"/>
            <a:ext cx="804564" cy="9525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1299864" y="4829175"/>
            <a:ext cx="2167235" cy="9525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3467100" y="4829175"/>
            <a:ext cx="6222950" cy="9525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9690050" y="4829175"/>
            <a:ext cx="2006649" cy="9525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85775" y="390525"/>
            <a:ext cx="1170622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8FAFC"/>
                </a:solidFill>
                <a:latin typeface="Poppins"/>
              </a:rPr>
              <a:t>Opérations 41 à 45 : Contrôles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85775" y="2224087"/>
          <a:ext cx="11201397" cy="3133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  <a:lnL>
                  <a:noFill/>
                </a:lnL>
                <a:lnR>
                  <a:noFill/>
                </a:lnR>
                <a:lnT>
                  <a:noFill/>
                </a:lnT>
                <a:lnB>
                  <a:noFill/>
                </a:lnB>
                <a:lnV>
                  <a:noFill/>
                </a:lnV>
                <a:lnH>
                  <a:noFill/>
                </a:lnH>
              </a:tblPr>
              <a:tblGrid>
                <a:gridCol w="744735"/>
                <a:gridCol w="2063055"/>
                <a:gridCol w="6129039"/>
                <a:gridCol w="2264568"/>
              </a:tblGrid>
              <a:tr h="522287">
                <a:tc>
                  <a:txBody>
                    <a:bodyPr/>
                    <a:lstStyle/>
                    <a:p>
                      <a:pPr algn="l"/>
                      <a:r>
                        <a:rPr b="1" sz="1275" i="0" u="none">
                          <a:solidFill>
                            <a:srgbClr val="10B981"/>
                          </a:solidFill>
                          <a:latin typeface="Poppins"/>
                        </a:rPr>
                        <a:t>N°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11C3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1" sz="1275" i="0" u="none">
                          <a:solidFill>
                            <a:srgbClr val="10B981"/>
                          </a:solidFill>
                          <a:latin typeface="Poppins"/>
                        </a:rPr>
                        <a:t>Composant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11C3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1" sz="1275" i="0" u="none">
                          <a:solidFill>
                            <a:srgbClr val="10B981"/>
                          </a:solidFill>
                          <a:latin typeface="Poppins"/>
                        </a:rPr>
                        <a:t>Opération de Maintenance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11C38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1" sz="1275" i="0" u="none">
                          <a:solidFill>
                            <a:srgbClr val="10B981"/>
                          </a:solidFill>
                          <a:latin typeface="Poppins"/>
                        </a:rPr>
                        <a:t>Critère de Validation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11C38"/>
                    </a:solidFill>
                  </a:tcPr>
                </a:tc>
              </a:tr>
              <a:tr h="522287">
                <a:tc>
                  <a:txBody>
                    <a:bodyPr/>
                    <a:lstStyle/>
                    <a:p>
                      <a:pPr algn="l"/>
                      <a:r>
                        <a:rPr b="1" sz="1275" i="0" u="none">
                          <a:solidFill>
                            <a:srgbClr val="E2E8F0"/>
                          </a:solidFill>
                          <a:latin typeface="Inter"/>
                        </a:rPr>
                        <a:t>#46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E2E8F0"/>
                          </a:solidFill>
                          <a:latin typeface="Inter"/>
                        </a:rPr>
                        <a:t>Barrette de Terre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E2E8F0"/>
                          </a:solidFill>
                          <a:latin typeface="Inter"/>
                        </a:rPr>
                        <a:t>Mesure de la résistance de terre globale du châssis usine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E2E8F0"/>
                          </a:solidFill>
                          <a:latin typeface="Inter"/>
                        </a:rPr>
                        <a:t>R_terre &lt; 10 Ω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</a:tr>
              <a:tr h="522287">
                <a:tc>
                  <a:txBody>
                    <a:bodyPr/>
                    <a:lstStyle/>
                    <a:p>
                      <a:pPr algn="l"/>
                      <a:r>
                        <a:rPr b="1" sz="1275" i="0" u="none">
                          <a:solidFill>
                            <a:srgbClr val="E2E8F0"/>
                          </a:solidFill>
                          <a:latin typeface="Inter"/>
                        </a:rPr>
                        <a:t>#47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E2E8F0"/>
                          </a:solidFill>
                          <a:latin typeface="Inter"/>
                        </a:rPr>
                        <a:t>Voyant LED 24V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E2E8F0"/>
                          </a:solidFill>
                          <a:latin typeface="Inter"/>
                        </a:rPr>
                        <a:t>Remplacement voyant d'état et test du circuit de test-lampes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E2E8F0"/>
                          </a:solidFill>
                          <a:latin typeface="Inter"/>
                        </a:rPr>
                        <a:t>Allumage franc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</a:tr>
              <a:tr h="522287">
                <a:tc>
                  <a:txBody>
                    <a:bodyPr/>
                    <a:lstStyle/>
                    <a:p>
                      <a:pPr algn="l"/>
                      <a:r>
                        <a:rPr b="1" sz="1275" i="0" u="none">
                          <a:solidFill>
                            <a:srgbClr val="E2E8F0"/>
                          </a:solidFill>
                          <a:latin typeface="Inter"/>
                        </a:rPr>
                        <a:t>#48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E2E8F0"/>
                          </a:solidFill>
                          <a:latin typeface="Inter"/>
                        </a:rPr>
                        <a:t>Goulotte de Câblage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E2E8F0"/>
                          </a:solidFill>
                          <a:latin typeface="Inter"/>
                        </a:rPr>
                        <a:t>Repérage et peignage des fils selon le schéma d'armoire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E2E8F0"/>
                          </a:solidFill>
                          <a:latin typeface="Inter"/>
                        </a:rPr>
                        <a:t>Repères numérotés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</a:tr>
              <a:tr h="522287">
                <a:tc>
                  <a:txBody>
                    <a:bodyPr/>
                    <a:lstStyle/>
                    <a:p>
                      <a:pPr algn="l"/>
                      <a:r>
                        <a:rPr b="1" sz="1275" i="0" u="none">
                          <a:solidFill>
                            <a:srgbClr val="E2E8F0"/>
                          </a:solidFill>
                          <a:latin typeface="Inter"/>
                        </a:rPr>
                        <a:t>#49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E2E8F0"/>
                          </a:solidFill>
                          <a:latin typeface="Inter"/>
                        </a:rPr>
                        <a:t>Isolateur Réseau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E2E8F0"/>
                          </a:solidFill>
                          <a:latin typeface="Inter"/>
                        </a:rPr>
                        <a:t>Contrôle de la résistance de terminaison du bus de terrain (120 Ω)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E2E8F0"/>
                          </a:solidFill>
                          <a:latin typeface="Inter"/>
                        </a:rPr>
                        <a:t>Mesure Ohmique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</a:tr>
              <a:tr h="522290">
                <a:tc>
                  <a:txBody>
                    <a:bodyPr/>
                    <a:lstStyle/>
                    <a:p>
                      <a:pPr algn="l"/>
                      <a:r>
                        <a:rPr b="1" sz="1275" i="0" u="none">
                          <a:solidFill>
                            <a:srgbClr val="E2E8F0"/>
                          </a:solidFill>
                          <a:latin typeface="Inter"/>
                        </a:rPr>
                        <a:t>#50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E2E8F0"/>
                          </a:solidFill>
                          <a:latin typeface="Inter"/>
                        </a:rPr>
                        <a:t>Dossier Technique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E2E8F0"/>
                          </a:solidFill>
                          <a:latin typeface="Inter"/>
                        </a:rPr>
                        <a:t>Renseignement du rapport d'intervention GMAO et mise à jour schéma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E2E8F0"/>
                          </a:solidFill>
                          <a:latin typeface="Inter"/>
                        </a:rPr>
                        <a:t>Rapport validé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B1329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495300" y="2743200"/>
            <a:ext cx="744735" cy="19050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240035" y="2743200"/>
            <a:ext cx="2063055" cy="19050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3303091" y="2743200"/>
            <a:ext cx="6129039" cy="19050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9432131" y="2743200"/>
            <a:ext cx="2264568" cy="19050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95300" y="3271837"/>
            <a:ext cx="744735" cy="9525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1240035" y="3271837"/>
            <a:ext cx="2063055" cy="9525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303091" y="3271837"/>
            <a:ext cx="6129039" cy="9525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9432131" y="3271837"/>
            <a:ext cx="2264568" cy="9525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95300" y="3790950"/>
            <a:ext cx="744735" cy="9525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1240035" y="3790950"/>
            <a:ext cx="2063055" cy="9525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3303091" y="3790950"/>
            <a:ext cx="6129039" cy="9525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9432131" y="3790950"/>
            <a:ext cx="2264568" cy="9525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95300" y="4310062"/>
            <a:ext cx="744735" cy="9525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1240035" y="4310062"/>
            <a:ext cx="2063055" cy="9525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3303091" y="4310062"/>
            <a:ext cx="6129039" cy="9525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9432131" y="4310062"/>
            <a:ext cx="2264568" cy="9525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495300" y="4829175"/>
            <a:ext cx="744735" cy="9525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1240035" y="4829175"/>
            <a:ext cx="2063055" cy="9525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3303091" y="4829175"/>
            <a:ext cx="6129039" cy="9525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9432131" y="4829175"/>
            <a:ext cx="2264568" cy="9525"/>
          </a:xfrm>
          <a:prstGeom prst="rect">
            <a:avLst/>
          </a:prstGeom>
          <a:solidFill>
            <a:srgbClr val="1F29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85775" y="390525"/>
            <a:ext cx="1170622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8FAFC"/>
                </a:solidFill>
                <a:latin typeface="Poppins"/>
              </a:rPr>
              <a:t>Opérations 46 à 50 : Contrôles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" y="2838450"/>
            <a:ext cx="3613100" cy="1905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9375" y="2838450"/>
            <a:ext cx="3613100" cy="19050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2975" y="2838450"/>
            <a:ext cx="3613100" cy="19050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900" y="3076575"/>
            <a:ext cx="476250" cy="4762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23900" y="3695700"/>
            <a:ext cx="3293692" cy="2857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500" i="0" u="none">
                <a:solidFill>
                  <a:srgbClr val="F8FAFC"/>
                </a:solidFill>
                <a:latin typeface="Poppins"/>
              </a:rPr>
              <a:t>Isolé 1000V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3900" y="4076700"/>
            <a:ext cx="3136850" cy="4286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b="0" sz="1125" i="0" u="none">
                <a:solidFill>
                  <a:srgbClr val="94A3B8"/>
                </a:solidFill>
                <a:latin typeface="Inter"/>
              </a:rPr>
              <a:t>Jeu de tournevis et clés certifiés IEC 60900 pour interventions en sécurité.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7500" y="3076575"/>
            <a:ext cx="476250" cy="4762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27500" y="3695700"/>
            <a:ext cx="3293692" cy="2857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500" i="0" u="none">
                <a:solidFill>
                  <a:srgbClr val="F8FAFC"/>
                </a:solidFill>
                <a:latin typeface="Poppins"/>
              </a:rPr>
              <a:t>Multimètre TRMS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27500" y="4076700"/>
            <a:ext cx="3136850" cy="4286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b="0" sz="1125" i="0" u="none">
                <a:solidFill>
                  <a:srgbClr val="94A3B8"/>
                </a:solidFill>
                <a:latin typeface="Inter"/>
              </a:rPr>
              <a:t>Mesure exacte des tensions non sinusoïdales en sortie de variateurs VFD.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1100" y="3076575"/>
            <a:ext cx="476250" cy="4762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331100" y="3695700"/>
            <a:ext cx="3293692" cy="2857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500" i="0" u="none">
                <a:solidFill>
                  <a:srgbClr val="F8FAFC"/>
                </a:solidFill>
                <a:latin typeface="Poppins"/>
              </a:rPr>
              <a:t>Contrôleur VAT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31100" y="4076700"/>
            <a:ext cx="3136850" cy="4286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687"/>
              </a:lnSpc>
            </a:pPr>
            <a:r>
              <a:rPr b="0" sz="1125" i="0" u="none">
                <a:solidFill>
                  <a:srgbClr val="94A3B8"/>
                </a:solidFill>
                <a:latin typeface="Inter"/>
              </a:rPr>
              <a:t>Vérificateur d'Absence de Tension avec autotest obligatoire avant LOTO.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37037" y="3200400"/>
            <a:ext cx="257175" cy="22860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54925" y="3200400"/>
            <a:ext cx="228600" cy="2286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85775" y="390525"/>
            <a:ext cx="1170622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8FAFC"/>
                </a:solidFill>
                <a:latin typeface="Poppins"/>
              </a:rPr>
              <a:t>Outillage du Technicien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5775" y="485775"/>
            <a:ext cx="564070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8FAFC"/>
                </a:solidFill>
                <a:latin typeface="Poppins"/>
              </a:rPr>
              <a:t>3. Graissage des Roulements</a:t>
            </a: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125" y="9525"/>
            <a:ext cx="5848350" cy="68580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" y="1209675"/>
            <a:ext cx="1104900" cy="2571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5775" y="1581150"/>
            <a:ext cx="5640705" cy="3333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1800" i="0" u="none">
                <a:solidFill>
                  <a:srgbClr val="10B981"/>
                </a:solidFill>
                <a:latin typeface="Poppins"/>
              </a:rPr>
              <a:t>Apport de Graisse Polyurée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5775" y="2028825"/>
            <a:ext cx="537210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CBD5E1"/>
                </a:solidFill>
                <a:latin typeface="Inter"/>
              </a:rPr>
              <a:t>Injecter la quantité exacte de graisse recommandée par le constructeur à la pompe manuelle moteur en marche.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5775" y="2667000"/>
            <a:ext cx="537210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Règle d'or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Ne jamais sur-graisser pour éviter la surchauffe et la détérioration du bobinage.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2337" y="3990975"/>
            <a:ext cx="5267325" cy="5524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2887" y="2314575"/>
            <a:ext cx="11706225" cy="8572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4500" i="0" u="none">
                <a:solidFill>
                  <a:srgbClr val="F8FAFC"/>
                </a:solidFill>
                <a:latin typeface="Poppins"/>
              </a:rPr>
              <a:t>50 Opérations Maîtrisées 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5775" y="3343275"/>
            <a:ext cx="11220450" cy="314325"/>
          </a:xfrm>
          <a:prstGeom prst="rect">
            <a:avLst/>
          </a:prstGeom>
          <a:noFill/>
        </p:spPr>
        <p:txBody>
          <a:bodyPr wrap="square" lIns="266700" rIns="0" t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b="0" sz="1650" i="0" u="none">
                <a:solidFill>
                  <a:srgbClr val="10B981"/>
                </a:solidFill>
                <a:latin typeface="Inter"/>
              </a:rPr>
              <a:t>Bravo ! Vous avez toutes les clés en main pour réussir vos dépannages sur le terrain.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6887" y="3390900"/>
            <a:ext cx="266700" cy="2095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4762" y="4181475"/>
            <a:ext cx="142875" cy="161925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857375" y="1481137"/>
            <a:ext cx="847725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857375" y="2252662"/>
            <a:ext cx="847725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857375" y="3024187"/>
            <a:ext cx="847725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1857375" y="3795712"/>
            <a:ext cx="847725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857375" y="4567237"/>
            <a:ext cx="847725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1857375" y="2243137"/>
            <a:ext cx="84772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1857375" y="2243137"/>
            <a:ext cx="84772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857375" y="3014662"/>
            <a:ext cx="84772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1857375" y="3014662"/>
            <a:ext cx="84772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1857375" y="3786187"/>
            <a:ext cx="84772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1857375" y="3786187"/>
            <a:ext cx="84772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1857375" y="4557712"/>
            <a:ext cx="84772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1857375" y="4557712"/>
            <a:ext cx="84772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1857375" y="5329237"/>
            <a:ext cx="84772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1857375" y="5329237"/>
            <a:ext cx="84772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7375" y="1624012"/>
            <a:ext cx="857250" cy="47625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952750" y="1631156"/>
            <a:ext cx="738187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94A3B8"/>
                </a:solidFill>
                <a:latin typeface="Inter"/>
              </a:rPr>
              <a:t>https://control.com/uploads/thumbnails/Motor_Megger_featured.jpg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952750" y="1864518"/>
            <a:ext cx="738187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4A3B8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control.com</a:t>
            </a:r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7375" y="2395537"/>
            <a:ext cx="857250" cy="47625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2952750" y="2402681"/>
            <a:ext cx="738187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94A3B8"/>
                </a:solidFill>
                <a:latin typeface="Inter"/>
              </a:rPr>
              <a:t>https://electricaltopic.com/pimage/single-phase-motor-short-circuit-test-with-multimeter.webp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952750" y="2636043"/>
            <a:ext cx="738187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4A3B8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electricaltopic.com</a:t>
            </a:r>
          </a:p>
        </p:txBody>
      </p:sp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7375" y="3167062"/>
            <a:ext cx="857250" cy="47625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2952750" y="3174206"/>
            <a:ext cx="738187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94A3B8"/>
                </a:solidFill>
                <a:latin typeface="Inter"/>
              </a:rPr>
              <a:t>https://ae-pic-a1.aliexpress-media.com/kf/Se54b504a3f974a1093236bb8c4f7a9616.jpg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952750" y="3407568"/>
            <a:ext cx="738187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4A3B8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www.aliexpress.com</a:t>
            </a:r>
          </a:p>
        </p:txBody>
      </p:sp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57375" y="3938587"/>
            <a:ext cx="857250" cy="47625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2952750" y="3945731"/>
            <a:ext cx="738187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94A3B8"/>
                </a:solidFill>
                <a:latin typeface="Inter"/>
              </a:rPr>
              <a:t>https://control.com/uploads/articles/clamp-meter.jpg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952750" y="4179093"/>
            <a:ext cx="738187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4A3B8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control.com</a:t>
            </a:r>
          </a:p>
        </p:txBody>
      </p:sp>
      <p:pic>
        <p:nvPicPr>
          <p:cNvPr id="30" name="Picture 2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57375" y="4710112"/>
            <a:ext cx="857250" cy="47625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2952750" y="4717256"/>
            <a:ext cx="738187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94A3B8"/>
                </a:solidFill>
                <a:latin typeface="Inter"/>
              </a:rPr>
              <a:t>https://www.demagcranes.com/sites/default/files/blog_images/2019/07/Check-Air-Gap-Feeler-Gauge.jpg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952750" y="4950618"/>
            <a:ext cx="738187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4A3B8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www.demagcranes.com</a:t>
            </a:r>
          </a:p>
        </p:txBody>
      </p:sp>
      <p:pic>
        <p:nvPicPr>
          <p:cNvPr id="33" name="Picture 3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57375" y="5481637"/>
            <a:ext cx="857250" cy="47625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2952750" y="5488781"/>
            <a:ext cx="738187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94A3B8"/>
                </a:solidFill>
                <a:latin typeface="Inter"/>
              </a:rPr>
              <a:t>https://cdn.skfmediahub.skf.com/api/public/0901d19680389604/png_highpreview/0901d19680389604_png_highpreview.png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952750" y="5722143"/>
            <a:ext cx="738187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4A3B8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www.skf.com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85775" y="390525"/>
            <a:ext cx="1170622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8FAFC"/>
                </a:solidFill>
                <a:latin typeface="Poppins"/>
              </a:rPr>
              <a:t>Image Sources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85775" y="1309687"/>
            <a:ext cx="1122045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85775" y="2081212"/>
            <a:ext cx="1122045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485775" y="2852737"/>
            <a:ext cx="11220450" cy="9429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85775" y="3795712"/>
            <a:ext cx="1122045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85775" y="4567237"/>
            <a:ext cx="11220450" cy="9429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85775" y="2071687"/>
            <a:ext cx="112204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85775" y="2071687"/>
            <a:ext cx="112204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85775" y="2843212"/>
            <a:ext cx="112204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85775" y="2843212"/>
            <a:ext cx="112204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85775" y="3786187"/>
            <a:ext cx="112204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5775" y="3786187"/>
            <a:ext cx="112204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5775" y="4557712"/>
            <a:ext cx="112204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485775" y="4557712"/>
            <a:ext cx="112204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85775" y="5500687"/>
            <a:ext cx="112204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485775" y="5500687"/>
            <a:ext cx="112204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" y="1452562"/>
            <a:ext cx="857250" cy="47625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581150" y="1459706"/>
            <a:ext cx="1012507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94A3B8"/>
                </a:solidFill>
                <a:latin typeface="Inter"/>
              </a:rPr>
              <a:t>https://en.global-tohnichi.com/uploads/products/274/pic/274_b1.png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81150" y="1693068"/>
            <a:ext cx="1012507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4A3B8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en.global-tohnichi.com</a:t>
            </a:r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" y="2224087"/>
            <a:ext cx="857250" cy="47625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581150" y="2231231"/>
            <a:ext cx="1012507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94A3B8"/>
                </a:solidFill>
                <a:latin typeface="Inter"/>
              </a:rPr>
              <a:t>https://img.viox.com/Industrial-electrician-performing-preventive-maintenance-inspection-on-VIOX-contactor-with-multimeter-in-MCC.webp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581150" y="2464593"/>
            <a:ext cx="1012507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4A3B8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viox.com</a:t>
            </a:r>
          </a:p>
        </p:txBody>
      </p:sp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775" y="3081337"/>
            <a:ext cx="857250" cy="47625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581150" y="2995612"/>
            <a:ext cx="10125075" cy="3714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94A3B8"/>
                </a:solidFill>
                <a:latin typeface="Inter"/>
              </a:rPr>
              <a:t>http://www.chintglobal.com/content/dam/chint/global/product-center/low-voltage/iec/industrial-control/thermal-over-load-relay/nr2/product-image/old/NR2-93-Thermal%20Over-load%20Relay-4.jpg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581150" y="3414712"/>
            <a:ext cx="1012507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4A3B8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www.chintglobal.com</a:t>
            </a:r>
          </a:p>
        </p:txBody>
      </p:sp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775" y="3938587"/>
            <a:ext cx="857250" cy="47625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581150" y="3945731"/>
            <a:ext cx="1012507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94A3B8"/>
                </a:solidFill>
                <a:latin typeface="Inter"/>
              </a:rPr>
              <a:t>https://img.viox.com/how-to-test-a-contactor-main-contact-isolation.webp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581150" y="4179093"/>
            <a:ext cx="1012507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4A3B8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viox.com</a:t>
            </a:r>
          </a:p>
        </p:txBody>
      </p:sp>
      <p:pic>
        <p:nvPicPr>
          <p:cNvPr id="30" name="Picture 2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5775" y="4795837"/>
            <a:ext cx="857250" cy="47625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581150" y="4710112"/>
            <a:ext cx="10125075" cy="3714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94A3B8"/>
                </a:solidFill>
                <a:latin typeface="Inter"/>
              </a:rPr>
              <a:t>https://6598bcb4.delivery.rocketcdn.me/wp-content/uploads/2026/01/Multimeter-relay-test-sequence-coil-resistance-continuity-at-rest-energized-continuity-and-loaded-voltage-drop.webp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581150" y="5129212"/>
            <a:ext cx="1012507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4A3B8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www.onesto-ep.com</a:t>
            </a:r>
          </a:p>
        </p:txBody>
      </p:sp>
      <p:pic>
        <p:nvPicPr>
          <p:cNvPr id="33" name="Picture 3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5775" y="5653087"/>
            <a:ext cx="857250" cy="47625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1581150" y="5660231"/>
            <a:ext cx="1012507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94A3B8"/>
                </a:solidFill>
                <a:latin typeface="Inter"/>
              </a:rPr>
              <a:t>https://img.viox.com/viox-timer-relay-mounted-on-din-rail-in-industrial-control-panel-showing-timing-adjustment-dial-and-led-indicators.webp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581150" y="5893593"/>
            <a:ext cx="1012507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4A3B8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viox.com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85775" y="390525"/>
            <a:ext cx="1170622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8FAFC"/>
                </a:solidFill>
                <a:latin typeface="Poppins"/>
              </a:rPr>
              <a:t>Image Sources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85775" y="1395412"/>
            <a:ext cx="1122045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485775" y="2166937"/>
            <a:ext cx="1122045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485775" y="2938462"/>
            <a:ext cx="1122045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85775" y="3709987"/>
            <a:ext cx="1122045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85775" y="4481512"/>
            <a:ext cx="11220450" cy="9429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85775" y="2157412"/>
            <a:ext cx="112204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85775" y="2157412"/>
            <a:ext cx="112204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85775" y="2928937"/>
            <a:ext cx="112204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85775" y="2928937"/>
            <a:ext cx="112204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85775" y="3700462"/>
            <a:ext cx="112204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5775" y="3700462"/>
            <a:ext cx="112204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5775" y="4471987"/>
            <a:ext cx="112204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485775" y="4471987"/>
            <a:ext cx="112204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485775" y="5414962"/>
            <a:ext cx="112204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485775" y="5414962"/>
            <a:ext cx="1122045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" y="1538287"/>
            <a:ext cx="857250" cy="47625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581150" y="1545431"/>
            <a:ext cx="1012507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94A3B8"/>
                </a:solidFill>
                <a:latin typeface="Inter"/>
              </a:rPr>
              <a:t>https://www.lovatoelectric.com/wp-content/uploads/2024/05/HS600x400.jpg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81150" y="1778793"/>
            <a:ext cx="1012507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4A3B8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www.lovatoelectric.com</a:t>
            </a:r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" y="2309812"/>
            <a:ext cx="857250" cy="47625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581150" y="2316956"/>
            <a:ext cx="1012507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94A3B8"/>
                </a:solidFill>
                <a:latin typeface="Inter"/>
              </a:rPr>
              <a:t>https://switchgearcontent.com/wp-content/uploads/2019/09/193.jpg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581150" y="2550318"/>
            <a:ext cx="1012507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4A3B8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switchgearcontent.com</a:t>
            </a:r>
          </a:p>
        </p:txBody>
      </p:sp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775" y="3081337"/>
            <a:ext cx="857250" cy="47625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581150" y="3088481"/>
            <a:ext cx="1012507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94A3B8"/>
                </a:solidFill>
                <a:latin typeface="Inter"/>
              </a:rPr>
              <a:t>https://www.omchsmps.com/wp-content/uploads/2021/09/Inductive-Proximity-Sensor-15.jpg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581150" y="3321843"/>
            <a:ext cx="1012507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4A3B8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www.omchsmps.com</a:t>
            </a:r>
          </a:p>
        </p:txBody>
      </p:sp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775" y="3852862"/>
            <a:ext cx="857250" cy="47625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581150" y="3860006"/>
            <a:ext cx="1012507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94A3B8"/>
                </a:solidFill>
                <a:latin typeface="Inter"/>
              </a:rPr>
              <a:t>https://eltra-trade.com/files/uploads/1057109010861082/Common_Alignment_Mistakes_in_sensors.png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581150" y="4093368"/>
            <a:ext cx="1012507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4A3B8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eltra-trade.com</a:t>
            </a:r>
          </a:p>
        </p:txBody>
      </p:sp>
      <p:pic>
        <p:nvPicPr>
          <p:cNvPr id="30" name="Picture 2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5775" y="4710112"/>
            <a:ext cx="857250" cy="47625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581150" y="4624387"/>
            <a:ext cx="10125075" cy="3714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94A3B8"/>
                </a:solidFill>
                <a:latin typeface="Inter"/>
              </a:rPr>
              <a:t>https://cdn.prod.website-files.com/63dea6cb95e58cb38bb98cbd/6664c5916c2bf5bf221eff37_AD_4nXe9q7iunWFQaER1wWJnUw2ASVUms7O2HGp-KRmm2dDq8vdFnaZDDQsH06f5U6BlwtAE-7_fMcJcvpa83wV--8jUKJPR4PRhldC557iP2qfRlws9kpOfN315NtMHoSp8J2aui2UtKf_rHExAi6-M7kLVFTbSACsDgRQML0HMBQ.png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581150" y="5043487"/>
            <a:ext cx="1012507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4A3B8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www.solisplc.com</a:t>
            </a:r>
          </a:p>
        </p:txBody>
      </p:sp>
      <p:pic>
        <p:nvPicPr>
          <p:cNvPr id="33" name="Picture 3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5775" y="5567362"/>
            <a:ext cx="857250" cy="47625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1581150" y="5574506"/>
            <a:ext cx="1012507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94A3B8"/>
                </a:solidFill>
                <a:latin typeface="Inter"/>
              </a:rPr>
              <a:t>https://www.kbtelektrik.com/uploads/conveyor-belt-limit-switch.jpg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581150" y="5807868"/>
            <a:ext cx="1012507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4A3B8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www.kbtelektrik.com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85775" y="390525"/>
            <a:ext cx="1170622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8FAFC"/>
                </a:solidFill>
                <a:latin typeface="Poppins"/>
              </a:rPr>
              <a:t>Image Sources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962150" y="1481137"/>
            <a:ext cx="82677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962150" y="2252662"/>
            <a:ext cx="82677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962150" y="3024187"/>
            <a:ext cx="82677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1962150" y="3795712"/>
            <a:ext cx="82677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962150" y="4567237"/>
            <a:ext cx="82677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1962150" y="2243137"/>
            <a:ext cx="82677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1962150" y="2243137"/>
            <a:ext cx="82677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962150" y="3014662"/>
            <a:ext cx="82677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1962150" y="3014662"/>
            <a:ext cx="82677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1962150" y="3786187"/>
            <a:ext cx="82677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1962150" y="3786187"/>
            <a:ext cx="82677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1962150" y="4557712"/>
            <a:ext cx="82677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1962150" y="4557712"/>
            <a:ext cx="82677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1962150" y="5329237"/>
            <a:ext cx="82677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1962150" y="5329237"/>
            <a:ext cx="82677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2150" y="1624012"/>
            <a:ext cx="857250" cy="47625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057525" y="1631156"/>
            <a:ext cx="717232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94A3B8"/>
                </a:solidFill>
                <a:latin typeface="Inter"/>
              </a:rPr>
              <a:t>https://www.manufacturingtomorrow.com/images/upload/images/image2(25).jpg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057525" y="1864518"/>
            <a:ext cx="717232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4A3B8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www.manufacturingtomorrow.com</a:t>
            </a:r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2150" y="2395537"/>
            <a:ext cx="857250" cy="47625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057525" y="2402681"/>
            <a:ext cx="717232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94A3B8"/>
                </a:solidFill>
                <a:latin typeface="Inter"/>
              </a:rPr>
              <a:t>https://www.landefeld.com/shop/media/produkte/hp40.jpg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057525" y="2636043"/>
            <a:ext cx="717232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4A3B8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www.landefeld.com</a:t>
            </a:r>
          </a:p>
        </p:txBody>
      </p:sp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2150" y="3167062"/>
            <a:ext cx="857250" cy="47625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3057525" y="3174206"/>
            <a:ext cx="717232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94A3B8"/>
                </a:solidFill>
                <a:latin typeface="Inter"/>
              </a:rPr>
              <a:t>https://www.giga-tech.it/media/news/immagini/news-fornettitaraturetermocoppiept100_immagini_pVvAb.jpg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057525" y="3407568"/>
            <a:ext cx="717232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4A3B8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www.giga-tech.it</a:t>
            </a:r>
          </a:p>
        </p:txBody>
      </p:sp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62150" y="3938587"/>
            <a:ext cx="857250" cy="47625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3057525" y="3945731"/>
            <a:ext cx="717232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94A3B8"/>
                </a:solidFill>
                <a:latin typeface="Inter"/>
              </a:rPr>
              <a:t>https://gesrepair.com/wp-content/uploads/shutterstock_1033408465.jpg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057525" y="4179093"/>
            <a:ext cx="717232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4A3B8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gesrepair.com</a:t>
            </a:r>
          </a:p>
        </p:txBody>
      </p:sp>
      <p:pic>
        <p:nvPicPr>
          <p:cNvPr id="30" name="Picture 2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62150" y="4710112"/>
            <a:ext cx="857250" cy="47625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3057525" y="4717256"/>
            <a:ext cx="717232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94A3B8"/>
                </a:solidFill>
                <a:latin typeface="Inter"/>
              </a:rPr>
              <a:t>https://resources.sienci.com/wp-content/uploads/2026/06/spindlevfd_vfdbuttons.jpg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057525" y="4950618"/>
            <a:ext cx="717232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4A3B8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resources.sienci.com</a:t>
            </a:r>
          </a:p>
        </p:txBody>
      </p:sp>
      <p:pic>
        <p:nvPicPr>
          <p:cNvPr id="33" name="Picture 3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62150" y="5481637"/>
            <a:ext cx="857250" cy="47625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3057525" y="5488781"/>
            <a:ext cx="717232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94A3B8"/>
                </a:solidFill>
                <a:latin typeface="Inter"/>
              </a:rPr>
              <a:t>https://res.cloudinary.com/rsc/image/upload/b_rgb:FFFFFF,c_pad,dpr_1.0,f_auto,q_auto,w_700/c_pad,w_700/F2258172-01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057525" y="5722143"/>
            <a:ext cx="717232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4A3B8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export.rsdelivers.com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85775" y="390525"/>
            <a:ext cx="1170622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8FAFC"/>
                </a:solidFill>
                <a:latin typeface="Poppins"/>
              </a:rPr>
              <a:t>Image Sources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485900" y="2252662"/>
            <a:ext cx="92202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485900" y="3024187"/>
            <a:ext cx="92202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485900" y="3795712"/>
            <a:ext cx="92202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1485900" y="3014662"/>
            <a:ext cx="92202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485900" y="3014662"/>
            <a:ext cx="92202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1485900" y="3786187"/>
            <a:ext cx="92202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1485900" y="3786187"/>
            <a:ext cx="92202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1485900" y="4557712"/>
            <a:ext cx="92202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1485900" y="4557712"/>
            <a:ext cx="92202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900" y="2395537"/>
            <a:ext cx="857250" cy="4762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581275" y="2402681"/>
            <a:ext cx="812482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94A3B8"/>
                </a:solidFill>
                <a:latin typeface="Inter"/>
              </a:rPr>
              <a:t>https://www.etek-china.com/upload/1c/202408/EKMS2-3207P_MPCB.webp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81275" y="2636043"/>
            <a:ext cx="812482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4A3B8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www.etek-china.com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5900" y="3167062"/>
            <a:ext cx="857250" cy="47625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581275" y="3174206"/>
            <a:ext cx="812482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94A3B8"/>
                </a:solidFill>
                <a:latin typeface="Inter"/>
              </a:rPr>
              <a:t>https://i.ebayimg.com/images/g/0mkAAOSwSFhmOxzG/s-l1200.jpg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581275" y="3407568"/>
            <a:ext cx="812482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4A3B8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www.ebay.com</a:t>
            </a:r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5900" y="3938587"/>
            <a:ext cx="857250" cy="47625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581275" y="3945731"/>
            <a:ext cx="812482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94A3B8"/>
                </a:solidFill>
                <a:latin typeface="Inter"/>
              </a:rPr>
              <a:t>https://www.westsideelectrical.com.au/wp-content/uploads/2025/02/RCDtestingmelbourne.jpg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581275" y="4179093"/>
            <a:ext cx="812482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4A3B8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www.westsideelectrical.com.au</a:t>
            </a:r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5900" y="4710112"/>
            <a:ext cx="857250" cy="47625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2581275" y="4717256"/>
            <a:ext cx="812482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94A3B8"/>
                </a:solidFill>
                <a:latin typeface="Inter"/>
              </a:rPr>
              <a:t>https://cdn11.bigcommerce.com/s-roooul/images/stencil/1280x1280/products/1371/822/972_0PN00_3D_only__08289.1786636850.png?c=2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581275" y="4950618"/>
            <a:ext cx="812482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94A3B8"/>
                </a:solidFill>
                <a:latin typeface="Inter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Inter"/>
              </a:rPr>
              <a:t>vipausa.com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85775" y="390525"/>
            <a:ext cx="1170622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8FAFC"/>
                </a:solidFill>
                <a:latin typeface="Poppins"/>
              </a:rPr>
              <a:t>Image Sources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2687" y="2076450"/>
            <a:ext cx="5443537" cy="3429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" y="2676525"/>
            <a:ext cx="1104900" cy="2571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9625" y="3048000"/>
            <a:ext cx="51196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Pince Ampèremétrique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Mesurer I1, I2, I3 sur les 3 phases d'alimentation moteur sous charge.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9625" y="3667125"/>
            <a:ext cx="51196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Seuil Toléré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Déséquilibre maximal autorisé de 5% entre les phases.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9625" y="4286250"/>
            <a:ext cx="51196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Risque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Un déséquilibre entraîne un échauffement excessif et réduit la durée de vie du moteur.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2212" y="2085975"/>
            <a:ext cx="5424487" cy="34099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775" y="3081337"/>
            <a:ext cx="180975" cy="19050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5775" y="3700462"/>
            <a:ext cx="180975" cy="19050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5775" y="4319587"/>
            <a:ext cx="161925" cy="1905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85775" y="390525"/>
            <a:ext cx="1170622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8FAFC"/>
                </a:solidFill>
                <a:latin typeface="Poppins"/>
              </a:rPr>
              <a:t>4. Équilibrage des Courants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" y="2993231"/>
            <a:ext cx="5443537" cy="159543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2993231"/>
            <a:ext cx="5443537" cy="159543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1050" y="3288506"/>
            <a:ext cx="5095636" cy="276225"/>
          </a:xfrm>
          <a:prstGeom prst="rect">
            <a:avLst/>
          </a:prstGeom>
          <a:noFill/>
        </p:spPr>
        <p:txBody>
          <a:bodyPr wrap="square" lIns="152400" rIns="0" tIns="0" bIns="0" anchor="t">
            <a:spAutoFit/>
          </a:bodyPr>
          <a:lstStyle/>
          <a:p>
            <a:pPr algn="l"/>
            <a:r>
              <a:rPr b="1" sz="1404" i="0" u="none">
                <a:solidFill>
                  <a:srgbClr val="F8FAFC"/>
                </a:solidFill>
                <a:latin typeface="Poppins"/>
              </a:rPr>
              <a:t>1. Décharge Sécurisée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1050" y="3564731"/>
            <a:ext cx="4852987" cy="72866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94A3B8"/>
                </a:solidFill>
                <a:latin typeface="Inter"/>
              </a:rPr>
              <a:t>Débrancher le condensateur du moteur monophasé et le décharger à travers une résistance de puissance (10kΩ/5W) avant manipulation.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57962" y="3288506"/>
            <a:ext cx="5095636" cy="276225"/>
          </a:xfrm>
          <a:prstGeom prst="rect">
            <a:avLst/>
          </a:prstGeom>
          <a:noFill/>
        </p:spPr>
        <p:txBody>
          <a:bodyPr wrap="square" lIns="180975" rIns="0" tIns="0" bIns="0" anchor="t">
            <a:spAutoFit/>
          </a:bodyPr>
          <a:lstStyle/>
          <a:p>
            <a:pPr algn="l"/>
            <a:r>
              <a:rPr b="1" sz="1404" i="0" u="none">
                <a:solidFill>
                  <a:srgbClr val="F8FAFC"/>
                </a:solidFill>
                <a:latin typeface="Poppins"/>
              </a:rPr>
              <a:t>2. Mesure en µF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57962" y="3564731"/>
            <a:ext cx="4852987" cy="72866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94A3B8"/>
                </a:solidFill>
                <a:latin typeface="Inter"/>
              </a:rPr>
              <a:t>Mesurer la capacité avec le capacimètre. Remplacer impérativement si la valeur baisse de plus de 10% par rapport à l'étiquette.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050" y="3336131"/>
            <a:ext cx="152400" cy="178296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962" y="3336131"/>
            <a:ext cx="180975" cy="17829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5775" y="390525"/>
            <a:ext cx="1170622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8FAFC"/>
                </a:solidFill>
                <a:latin typeface="Poppins"/>
              </a:rPr>
              <a:t>5. Test du Condensateur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2687" y="2076450"/>
            <a:ext cx="5443537" cy="3429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" y="2676525"/>
            <a:ext cx="1104900" cy="2571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9625" y="3048000"/>
            <a:ext cx="51196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Mesure de l'Entrefer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Insérer une cale d'épaisseur entre l'électro-aimant et le disque d'armature.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9625" y="3667125"/>
            <a:ext cx="51196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Réglage des Vis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Ajuster la cote d'entrefer (ex: 0.3mm à 0.5mm selon fiche technique).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9625" y="4286250"/>
            <a:ext cx="51196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Sécurité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Garantit un déblocage franc à la mise sous tension de la bobine de frein.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2212" y="2085975"/>
            <a:ext cx="5424487" cy="34099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775" y="3081337"/>
            <a:ext cx="95250" cy="19050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5775" y="3700462"/>
            <a:ext cx="180975" cy="19050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5775" y="4319587"/>
            <a:ext cx="180975" cy="1905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85775" y="390525"/>
            <a:ext cx="1170622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8FAFC"/>
                </a:solidFill>
                <a:latin typeface="Poppins"/>
              </a:rPr>
              <a:t>6. Contrôle Frein Moteur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B1329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2687" y="2076450"/>
            <a:ext cx="5443537" cy="3429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" y="2676525"/>
            <a:ext cx="1095375" cy="2571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9625" y="3048000"/>
            <a:ext cx="51196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Appareil Laser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Fixer les têtes émettrices sur les arbres du moteur et de la pompe/réducteur.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9625" y="3667125"/>
            <a:ext cx="51196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Correction d'Alignement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Ajuster les cales sous les pieds du moteur pour annuler le désalignement angulaire.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9625" y="4286250"/>
            <a:ext cx="5119687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F8FAFC"/>
                </a:solidFill>
                <a:latin typeface="Inter"/>
              </a:rPr>
              <a:t>Bénéfice :</a:t>
            </a:r>
            <a:r>
              <a:rPr b="0" sz="1275" i="0" u="none">
                <a:solidFill>
                  <a:srgbClr val="CBD5E1"/>
                </a:solidFill>
                <a:latin typeface="Inter"/>
              </a:rPr>
              <a:t> Élimine 80% des défaillances prématurées de roulements et d'accouplements.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2212" y="2085975"/>
            <a:ext cx="5424487" cy="34099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775" y="3081337"/>
            <a:ext cx="180975" cy="19050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5775" y="3700462"/>
            <a:ext cx="200025" cy="19050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5775" y="4319587"/>
            <a:ext cx="180975" cy="1905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85775" y="390525"/>
            <a:ext cx="1170622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b="1" sz="2550" i="0" u="none">
                <a:solidFill>
                  <a:srgbClr val="F8FAFC"/>
                </a:solidFill>
                <a:latin typeface="Poppins"/>
              </a:rPr>
              <a:t>7. Alignement Moteur / Charge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