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7.png"/><Relationship Id="rId4" Type="http://schemas.openxmlformats.org/officeDocument/2006/relationships/image" Target="../media/image3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6" Type="http://schemas.openxmlformats.org/officeDocument/2006/relationships/image" Target="../media/image36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7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8.png"/><Relationship Id="rId4" Type="http://schemas.openxmlformats.org/officeDocument/2006/relationships/image" Target="../media/image39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6" Type="http://schemas.openxmlformats.org/officeDocument/2006/relationships/image" Target="../media/image43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png"/><Relationship Id="rId10" Type="http://schemas.openxmlformats.org/officeDocument/2006/relationships/image" Target="../media/image1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image" Target="../media/image24.png"/><Relationship Id="rId9" Type="http://schemas.openxmlformats.org/officeDocument/2006/relationships/image" Target="../media/image25.png"/><Relationship Id="rId10" Type="http://schemas.openxmlformats.org/officeDocument/2006/relationships/image" Target="../media/image26.png"/><Relationship Id="rId11" Type="http://schemas.openxmlformats.org/officeDocument/2006/relationships/image" Target="../media/image27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737" y="2358925"/>
            <a:ext cx="4200525" cy="3333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20553" y="2930425"/>
            <a:ext cx="7150893" cy="63519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5002"/>
              </a:lnSpc>
            </a:pPr>
            <a:r>
              <a:rPr b="1" sz="4350" i="0" u="none">
                <a:solidFill>
                  <a:srgbClr val="0F172A"/>
                </a:solidFill>
                <a:latin typeface="Outfit"/>
              </a:rPr>
              <a:t>Bienvenue à TechnoCampus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09750" y="3756124"/>
            <a:ext cx="8572500" cy="628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b="0" sz="1650" i="0" u="none">
                <a:solidFill>
                  <a:srgbClr val="475569"/>
                </a:solidFill>
                <a:latin typeface="Plus Jakarta Sans"/>
              </a:rPr>
              <a:t>Votre parcours vers les métiers de la Maintenance Industrielle. Une formation concrète, gratuite, et construite sur mesure avec et pour votre futur employeur.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7187" y="2454175"/>
            <a:ext cx="190500" cy="1428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014537"/>
            <a:ext cx="5334000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38200" y="2014537"/>
            <a:ext cx="5067300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334155"/>
                </a:solidFill>
                <a:latin typeface="Plus Jakarta Sans"/>
              </a:rPr>
              <a:t>Pas besoin de coder !</a:t>
            </a:r>
            <a:r>
              <a:rPr b="0" sz="1350" i="0" u="none">
                <a:solidFill>
                  <a:srgbClr val="334155"/>
                </a:solidFill>
                <a:latin typeface="Plus Jakarta Sans"/>
              </a:rPr>
              <a:t> Votre rôle n'est pas d'écrire du programme informatique complexe.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2681287"/>
            <a:ext cx="5067300" cy="7715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334155"/>
                </a:solidFill>
                <a:latin typeface="Plus Jakarta Sans"/>
              </a:rPr>
              <a:t>Utiliser le PC comme lampe de poche :</a:t>
            </a:r>
            <a:r>
              <a:rPr b="0" sz="1350" i="0" u="none">
                <a:solidFill>
                  <a:srgbClr val="334155"/>
                </a:solidFill>
                <a:latin typeface="Plus Jakarta Sans"/>
              </a:rPr>
              <a:t> Vous vous connecterez à l'automate pour "voir" en direct quelle condition manque.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200" y="3605212"/>
            <a:ext cx="5067300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334155"/>
                </a:solidFill>
                <a:latin typeface="Plus Jakarta Sans"/>
              </a:rPr>
              <a:t>Interprétation visuelle :</a:t>
            </a:r>
            <a:r>
              <a:rPr b="0" sz="1350" i="0" u="none">
                <a:solidFill>
                  <a:srgbClr val="334155"/>
                </a:solidFill>
                <a:latin typeface="Plus Jakarta Sans"/>
              </a:rPr>
              <a:t> Un voyant vert s'allume sur l'écran ? Le capteur fonctionne ! C'est aussi simple que cela.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014537"/>
            <a:ext cx="5334000" cy="36195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1500" y="2014537"/>
            <a:ext cx="171450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0D9488"/>
                </a:solidFill>
                <a:latin typeface="Plus Jakarta Sans"/>
              </a:rPr>
              <a:t>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2681287"/>
            <a:ext cx="171450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0D9488"/>
                </a:solidFill>
                <a:latin typeface="Plus Jakarta Sans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" y="3605212"/>
            <a:ext cx="171450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0D9488"/>
                </a:solidFill>
                <a:latin typeface="Plus Jakarta Sans"/>
              </a:rPr>
              <a:t>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4375" y="571500"/>
            <a:ext cx="11451431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850" i="0" u="none">
                <a:solidFill>
                  <a:srgbClr val="1E3A8A"/>
                </a:solidFill>
                <a:latin typeface="Outfit"/>
              </a:rPr>
              <a:t>L'Automate Programmable (PLC)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571500"/>
            <a:ext cx="47625" cy="4572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738437"/>
            <a:ext cx="5334000" cy="21717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52500" y="3119437"/>
            <a:ext cx="4572000" cy="1047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8250"/>
              </a:lnSpc>
            </a:pPr>
            <a:r>
              <a:rPr b="1" sz="8250" i="0" u="none">
                <a:solidFill>
                  <a:srgbClr val="38BDF8"/>
                </a:solidFill>
                <a:latin typeface="Outfit"/>
              </a:rPr>
              <a:t>100%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2500" y="4262437"/>
            <a:ext cx="4572000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1650" i="0" u="none">
                <a:solidFill>
                  <a:srgbClr val="F1F5F9"/>
                </a:solidFill>
                <a:latin typeface="Plus Jakarta Sans SemiBold"/>
              </a:rPr>
              <a:t>Environnement Sécurisé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86500" y="2738437"/>
            <a:ext cx="5600700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950" i="0" u="none">
                <a:solidFill>
                  <a:srgbClr val="0F2752"/>
                </a:solidFill>
                <a:latin typeface="Outfit SemiBold"/>
              </a:rPr>
              <a:t>Votre Protection est Notre Priorité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86500" y="3167062"/>
            <a:ext cx="5334000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334155"/>
                </a:solidFill>
                <a:latin typeface="Plus Jakarta Sans"/>
              </a:rPr>
              <a:t>Vous obtiendrez les attestations officielles (BA4 / Consignation) indispensables pour travailler en industrie.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86500" y="3795712"/>
            <a:ext cx="5334000" cy="7715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334155"/>
                </a:solidFill>
                <a:latin typeface="Plus Jakarta Sans"/>
              </a:rPr>
              <a:t>La règle d'or : On ne touche jamais à une machine sans l'avoir préalablement mise à l'arrêt et sécurisée (Cadenassage / LOTO). Vous apprendrez ces réflexes vitaux dès la première semaine.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4375" y="571500"/>
            <a:ext cx="11451431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850" i="0" u="none">
                <a:solidFill>
                  <a:srgbClr val="1E3A8A"/>
                </a:solidFill>
                <a:latin typeface="Outfit"/>
              </a:rPr>
              <a:t>Sécurité et Habilitations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571500"/>
            <a:ext cx="47625" cy="4572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619750" y="2695575"/>
            <a:ext cx="952500" cy="4762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95475" y="2981325"/>
            <a:ext cx="8401050" cy="647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050" i="0" u="none">
                <a:solidFill>
                  <a:srgbClr val="FFFFFF"/>
                </a:solidFill>
                <a:latin typeface="Outfit"/>
              </a:rPr>
              <a:t>Vos Journées et Votre Progression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62250" y="3771900"/>
            <a:ext cx="6667500" cy="628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b="0" sz="1650" i="0" u="none">
                <a:solidFill>
                  <a:srgbClr val="94A3B8"/>
                </a:solidFill>
                <a:latin typeface="Plus Jakarta Sans"/>
              </a:rPr>
              <a:t>Découvrez l'organisation pratique de votre formation et les étapes clés jusqu'à votre intégration en usine.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110037"/>
            <a:ext cx="2541240" cy="16002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7419" y="1938337"/>
            <a:ext cx="2541240" cy="16002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3339" y="4110037"/>
            <a:ext cx="2541240" cy="16002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9259" y="1938337"/>
            <a:ext cx="2541240" cy="1600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71500" y="3805237"/>
            <a:ext cx="11049000" cy="38100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17995" y="4310062"/>
            <a:ext cx="2248249" cy="2381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1500" i="0" u="none">
                <a:solidFill>
                  <a:srgbClr val="0D9488"/>
                </a:solidFill>
                <a:latin typeface="Outfit SemiBold"/>
              </a:rPr>
              <a:t>Étape 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1525" y="4624387"/>
            <a:ext cx="2141190" cy="7715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025"/>
              </a:lnSpc>
            </a:pPr>
            <a:r>
              <a:rPr b="0" sz="1350" i="0" u="none">
                <a:solidFill>
                  <a:srgbClr val="334155"/>
                </a:solidFill>
                <a:latin typeface="Plus Jakarta Sans"/>
              </a:rPr>
              <a:t>Bases de l'électricité, sécurité BA4 et prise en main des outils de mesure.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53915" y="2138362"/>
            <a:ext cx="2248249" cy="2381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1500" i="0" u="none">
                <a:solidFill>
                  <a:srgbClr val="0D9488"/>
                </a:solidFill>
                <a:latin typeface="Outfit SemiBold"/>
              </a:rPr>
              <a:t>Étape 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07444" y="2452687"/>
            <a:ext cx="2141190" cy="7715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025"/>
              </a:lnSpc>
            </a:pPr>
            <a:r>
              <a:rPr b="0" sz="1350" i="0" u="none">
                <a:solidFill>
                  <a:srgbClr val="334155"/>
                </a:solidFill>
                <a:latin typeface="Plus Jakarta Sans"/>
              </a:rPr>
              <a:t>Pneumatique et lecture de schémas sur bancs d'entraînement.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89835" y="4310062"/>
            <a:ext cx="2248249" cy="2381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1500" i="0" u="none">
                <a:solidFill>
                  <a:srgbClr val="0D9488"/>
                </a:solidFill>
                <a:latin typeface="Outfit SemiBold"/>
              </a:rPr>
              <a:t>Étape 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3364" y="4624387"/>
            <a:ext cx="2141190" cy="7715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025"/>
              </a:lnSpc>
            </a:pPr>
            <a:r>
              <a:rPr b="0" sz="1350" i="0" u="none">
                <a:solidFill>
                  <a:srgbClr val="334155"/>
                </a:solidFill>
                <a:latin typeface="Plus Jakarta Sans"/>
              </a:rPr>
              <a:t>Recherche de panned en équipe sur les lignes TechnoCampus (MUI).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25755" y="2138362"/>
            <a:ext cx="2248249" cy="2381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1500" i="0" u="none">
                <a:solidFill>
                  <a:srgbClr val="0D9488"/>
                </a:solidFill>
                <a:latin typeface="Outfit SemiBold"/>
              </a:rPr>
              <a:t>Étape 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279284" y="2452687"/>
            <a:ext cx="2141190" cy="7715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025"/>
              </a:lnSpc>
            </a:pPr>
            <a:r>
              <a:rPr b="0" sz="1350" i="0" u="none">
                <a:solidFill>
                  <a:srgbClr val="334155"/>
                </a:solidFill>
                <a:latin typeface="Plus Jakarta Sans"/>
              </a:rPr>
              <a:t>Stage pratique en entreprise et embauche finale !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4375" y="571500"/>
            <a:ext cx="11451431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850" i="0" u="none">
                <a:solidFill>
                  <a:srgbClr val="1E3A8A"/>
                </a:solidFill>
                <a:latin typeface="Outfit"/>
              </a:rPr>
              <a:t>Les Étapes de la Formation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71500" y="571500"/>
            <a:ext cx="47625" cy="4572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1737345" y="3719512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0D948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4573265" y="3719512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0D948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7409184" y="3719512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0D948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10245104" y="3719512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0D948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509837"/>
            <a:ext cx="5334000" cy="26289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509837"/>
            <a:ext cx="5334000" cy="26289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4400" y="2852737"/>
            <a:ext cx="4880610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950" i="0" u="none">
                <a:solidFill>
                  <a:srgbClr val="0D9488"/>
                </a:solidFill>
                <a:latin typeface="Outfit SemiBold"/>
              </a:rPr>
              <a:t>Plateaux Techniques Industriels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3281362"/>
            <a:ext cx="4648200" cy="7715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334155"/>
                </a:solidFill>
                <a:latin typeface="Plus Jakarta Sans"/>
              </a:rPr>
              <a:t>Vous travaillerez sur des mini-usines (MUI) recréant fidèlement les conditions d'une vraie chaîne de production.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4167187"/>
            <a:ext cx="4648200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334155"/>
                </a:solidFill>
                <a:latin typeface="Plus Jakarta Sans"/>
              </a:rPr>
              <a:t>Équipements récents, outillage professionnel fourni et équipements de protection individuels adaptés.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29400" y="2852737"/>
            <a:ext cx="4880610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950" i="0" u="none">
                <a:solidFill>
                  <a:srgbClr val="0D9488"/>
                </a:solidFill>
                <a:latin typeface="Outfit SemiBold"/>
              </a:rPr>
              <a:t>Esprit d'Équipe et Entraide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29400" y="3281362"/>
            <a:ext cx="4648200" cy="7715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334155"/>
                </a:solidFill>
                <a:latin typeface="Plus Jakarta Sans"/>
              </a:rPr>
              <a:t>La maintenance est un travail collectif. Vous travaillerez souvent en binôme pour vous soutenir et réfléchir ensemble.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29400" y="4167187"/>
            <a:ext cx="4648200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334155"/>
                </a:solidFill>
                <a:latin typeface="Plus Jakarta Sans"/>
              </a:rPr>
              <a:t>Le formateur est présent à vos côtés en permanence pour vous guider, répondre à vos questions et vous rassurer.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4375" y="571500"/>
            <a:ext cx="11451431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850" i="0" u="none">
                <a:solidFill>
                  <a:srgbClr val="1E3A8A"/>
                </a:solidFill>
                <a:latin typeface="Outfit"/>
              </a:rPr>
              <a:t>L'Environnement de Travail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571500"/>
            <a:ext cx="47625" cy="4572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14375" y="571500"/>
            <a:ext cx="5400675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850" i="0" u="none">
                <a:solidFill>
                  <a:srgbClr val="1E3A8A"/>
                </a:solidFill>
                <a:latin typeface="Outfit"/>
              </a:rPr>
              <a:t>Le Secteur Chimie et Pharmacie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571500"/>
            <a:ext cx="47625" cy="9144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5" y="0"/>
            <a:ext cx="5857875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500" y="1819275"/>
            <a:ext cx="5550693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950" i="0" u="none">
                <a:solidFill>
                  <a:srgbClr val="0F2752"/>
                </a:solidFill>
                <a:latin typeface="Outfit SemiBold"/>
              </a:rPr>
              <a:t>Un Secteur d'Avenir et Innovant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2247900"/>
            <a:ext cx="5286375" cy="8228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334155"/>
                </a:solidFill>
                <a:latin typeface="Plus Jakarta Sans"/>
              </a:rPr>
              <a:t>Le secteur d'essenscia (chimie, biopharma, santé) offre des conditions de travail de haute qualité : environnements propres, haut niveau de technologie et salaire attractif.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3253531"/>
            <a:ext cx="5286375" cy="5485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334155"/>
                </a:solidFill>
                <a:latin typeface="Plus Jakarta Sans"/>
              </a:rPr>
              <a:t>En devenant technicien de maintenance qualifié, vous vous assurez un métier durable et des perspectives d'évolution solides.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81175" y="2776537"/>
            <a:ext cx="8629650" cy="15430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4050"/>
              </a:lnSpc>
            </a:pPr>
            <a:r>
              <a:rPr b="0" sz="3000" i="0" u="none">
                <a:solidFill>
                  <a:srgbClr val="0F172A"/>
                </a:solidFill>
                <a:latin typeface="Outfit Medium"/>
              </a:rPr>
              <a:t>La compétence ne demande pas un don de naissance, elle se construit pas à pas par la pratique et le droit à l'erreur.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38600" y="4605337"/>
            <a:ext cx="4114800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1650" i="0" u="none">
                <a:solidFill>
                  <a:srgbClr val="0D9488"/>
                </a:solidFill>
                <a:latin typeface="Plus Jakarta Sans SemiBold"/>
              </a:rPr>
              <a:t>— L'Équipe Pédagogique TechnoCampus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09675" y="3062287"/>
            <a:ext cx="409575" cy="12001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0"/>
              </a:lnSpc>
            </a:pPr>
            <a:r>
              <a:rPr b="0" sz="7500" i="0" u="none">
                <a:solidFill>
                  <a:srgbClr val="CBD5E1"/>
                </a:solidFill>
                <a:latin typeface="Outfit Medium"/>
              </a:rPr>
              <a:t>"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72750" y="4224337"/>
            <a:ext cx="409575" cy="12001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0"/>
              </a:lnSpc>
            </a:pPr>
            <a:r>
              <a:rPr b="0" sz="7500" i="0" u="none">
                <a:solidFill>
                  <a:srgbClr val="CBD5E1"/>
                </a:solidFill>
                <a:latin typeface="Outfit Medium"/>
              </a:rPr>
              <a:t>"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4375" y="571500"/>
            <a:ext cx="11451431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850" i="0" u="none">
                <a:solidFill>
                  <a:srgbClr val="1E3A8A"/>
                </a:solidFill>
                <a:latin typeface="Outfit"/>
              </a:rPr>
              <a:t>Notre Devise d'Apprentissage</a:t>
            </a:r>
          </a:p>
        </p:txBody>
      </p:sp>
      <p:sp>
        <p:nvSpPr>
          <p:cNvPr id="8" name="Rectangle 7"/>
          <p:cNvSpPr/>
          <p:nvPr/>
        </p:nvSpPr>
        <p:spPr>
          <a:xfrm>
            <a:off x="571500" y="571500"/>
            <a:ext cx="47625" cy="4572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1337" y="4133850"/>
            <a:ext cx="6029325" cy="4857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5275" y="2238375"/>
            <a:ext cx="11601450" cy="866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5400" i="0" u="none">
                <a:solidFill>
                  <a:srgbClr val="1E3A8A"/>
                </a:solidFill>
                <a:latin typeface="Outfit"/>
              </a:rPr>
              <a:t>Prêts à Relever le Défi 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" y="3295650"/>
            <a:ext cx="11049000" cy="3429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700"/>
              </a:lnSpc>
            </a:pPr>
            <a:r>
              <a:rPr b="0" sz="1800" i="0" u="none">
                <a:solidFill>
                  <a:srgbClr val="475569"/>
                </a:solidFill>
                <a:latin typeface="Plus Jakarta Sans"/>
              </a:rPr>
              <a:t>Merci pour votre attention. Place à vos questions et à la visite du centre !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6612" y="4295775"/>
            <a:ext cx="142875" cy="1905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95312" y="2286000"/>
            <a:ext cx="11001375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5312" y="3057525"/>
            <a:ext cx="11001375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95312" y="3829050"/>
            <a:ext cx="11001375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95312" y="3048000"/>
            <a:ext cx="11001375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95312" y="3048000"/>
            <a:ext cx="11001375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95312" y="3819525"/>
            <a:ext cx="11001375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95312" y="3819525"/>
            <a:ext cx="11001375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95312" y="4591050"/>
            <a:ext cx="11001375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95312" y="4591050"/>
            <a:ext cx="11001375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312" y="2428875"/>
            <a:ext cx="857250" cy="4762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690687" y="2436018"/>
            <a:ext cx="9906000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334155"/>
                </a:solidFill>
                <a:latin typeface="Plus Jakarta Sans"/>
              </a:rPr>
              <a:t>https://www.datocms-assets.com/38028/1660938848-engineers-troubleshooting-equipment-failure.jpg?auto=compress&amp;fm=webp&amp;w=800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90687" y="2669381"/>
            <a:ext cx="99060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334155"/>
                </a:solidFill>
                <a:latin typeface="Plus Jakarta Sans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Plus Jakarta Sans"/>
              </a:rPr>
              <a:t>upkeep.com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312" y="3200400"/>
            <a:ext cx="857250" cy="47625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690687" y="3207543"/>
            <a:ext cx="9906000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334155"/>
                </a:solidFill>
                <a:latin typeface="Plus Jakarta Sans"/>
              </a:rPr>
              <a:t>https://i.ytimg.com/vi/bzxHh4RLB94/hq720.jpg?sqp=-oaymwEhCK4FEIIDSFryq4qpAxMIARUAAAAAGAElAADIQj0AgKJD&amp;rs=AOn4CLCQiUMvTRjEjf00nTl0_2gur84FHw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90687" y="3440906"/>
            <a:ext cx="99060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334155"/>
                </a:solidFill>
                <a:latin typeface="Plus Jakarta Sans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Plus Jakarta Sans"/>
              </a:rPr>
              <a:t>www.youtube.com</a:t>
            </a: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312" y="3971925"/>
            <a:ext cx="857250" cy="47625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690687" y="3979068"/>
            <a:ext cx="9906000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334155"/>
                </a:solidFill>
                <a:latin typeface="Plus Jakarta Sans"/>
              </a:rPr>
              <a:t>https://image.made-in-china.com/2f0j00JcdBSDkGwboV/Complete-Automation-System-PLC-Control-Cabinet-380V-Electrical-Panel-for-Factory.jpg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90687" y="4212431"/>
            <a:ext cx="99060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334155"/>
                </a:solidFill>
                <a:latin typeface="Plus Jakarta Sans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Plus Jakarta Sans"/>
              </a:rPr>
              <a:t>guozhiyun.en.made-in-china.com</a:t>
            </a:r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312" y="4743450"/>
            <a:ext cx="857250" cy="47625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690687" y="4750593"/>
            <a:ext cx="9906000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334155"/>
                </a:solidFill>
                <a:latin typeface="Plus Jakarta Sans"/>
              </a:rPr>
              <a:t>https://www.sasse-group.com/wp-content/uploads/2024/07/AdobeStock_792883714-700x392.jpeg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690687" y="4983956"/>
            <a:ext cx="99060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334155"/>
                </a:solidFill>
                <a:latin typeface="Plus Jakarta Sans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Plus Jakarta Sans"/>
              </a:rPr>
              <a:t>www.sasse-group.com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14375" y="571500"/>
            <a:ext cx="11451431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850" i="0" u="none">
                <a:solidFill>
                  <a:srgbClr val="1E3A8A"/>
                </a:solidFill>
                <a:latin typeface="Outfit"/>
              </a:rPr>
              <a:t>Image Sources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71500" y="571500"/>
            <a:ext cx="47625" cy="4572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619750" y="2695575"/>
            <a:ext cx="952500" cy="4762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610564" y="2981325"/>
            <a:ext cx="6970871" cy="647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050" i="0" u="none">
                <a:solidFill>
                  <a:srgbClr val="FFFFFF"/>
                </a:solidFill>
                <a:latin typeface="Outfit"/>
              </a:rPr>
              <a:t>Votre Parcours Vers l'Emploi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62250" y="3771900"/>
            <a:ext cx="6667500" cy="628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b="0" sz="1650" i="0" u="none">
                <a:solidFill>
                  <a:srgbClr val="94A3B8"/>
                </a:solidFill>
                <a:latin typeface="Plus Jakarta Sans"/>
              </a:rPr>
              <a:t>Une opportunité unique de vous former à un métier d'avenir recherché, sans prérequis techniques préalables.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509837"/>
            <a:ext cx="5334000" cy="26289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509837"/>
            <a:ext cx="5334000" cy="26289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4400" y="2852737"/>
            <a:ext cx="4880610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950" i="0" u="none">
                <a:solidFill>
                  <a:srgbClr val="0D9488"/>
                </a:solidFill>
                <a:latin typeface="Outfit SemiBold"/>
              </a:rPr>
              <a:t>Un Recrutement à la Clé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3281362"/>
            <a:ext cx="4648200" cy="7715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334155"/>
                </a:solidFill>
                <a:latin typeface="Plus Jakarta Sans"/>
              </a:rPr>
              <a:t>Ce programme est créé spécifiquement pour répondre à un besoin réel des entreprises partenaires de la chimie et pharmacie (essenscia).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4167187"/>
            <a:ext cx="4648200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334155"/>
                </a:solidFill>
                <a:latin typeface="Plus Jakarta Sans"/>
              </a:rPr>
              <a:t>À l'issue de la formation réussie, les entreprises partenaires se sont engagées à vous embaucher directement.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29400" y="2852737"/>
            <a:ext cx="4880610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950" i="0" u="none">
                <a:solidFill>
                  <a:srgbClr val="0D9488"/>
                </a:solidFill>
                <a:latin typeface="Outfit SemiBold"/>
              </a:rPr>
              <a:t>Un Apprentissage Accompagné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29400" y="3281362"/>
            <a:ext cx="4648200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334155"/>
                </a:solidFill>
                <a:latin typeface="Plus Jakarta Sans"/>
              </a:rPr>
              <a:t>Vous êtes encadrés par des formateurs issus du terrain qui connaissent parfaitement la réalité industrielle.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29400" y="3910012"/>
            <a:ext cx="4648200" cy="7715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334155"/>
                </a:solidFill>
                <a:latin typeface="Plus Jakarta Sans"/>
              </a:rPr>
              <a:t>Le rythme est progressif : nous partons des fondamentaux pour vous amener en toute sérénité à l'autonomie sur le terrain.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4375" y="571500"/>
            <a:ext cx="11451431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850" i="0" u="none">
                <a:solidFill>
                  <a:srgbClr val="1E3A8A"/>
                </a:solidFill>
                <a:latin typeface="Outfit"/>
              </a:rPr>
              <a:t>Programme Coup de Poing Pénurie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571500"/>
            <a:ext cx="47625" cy="4572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362200"/>
            <a:ext cx="3492549" cy="29241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9799" y="2362200"/>
            <a:ext cx="3492549" cy="29241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8099" y="2362200"/>
            <a:ext cx="3492549" cy="29241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775" y="2657475"/>
            <a:ext cx="571500" cy="571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66775" y="3419475"/>
            <a:ext cx="1770221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950" i="0" u="none">
                <a:solidFill>
                  <a:srgbClr val="0F2752"/>
                </a:solidFill>
                <a:latin typeface="Outfit SemiBold"/>
              </a:rPr>
              <a:t>Départ de Zéro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6775" y="3848100"/>
            <a:ext cx="2901999" cy="1028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334155"/>
                </a:solidFill>
                <a:latin typeface="Plus Jakarta Sans"/>
              </a:rPr>
              <a:t>Aucune expérience préalable requise. Nous reprenons toutes les bases ensemble, étape par étape, avec pédagogie et patience.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5074" y="2657475"/>
            <a:ext cx="571500" cy="5715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45074" y="3419475"/>
            <a:ext cx="1870233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950" i="0" u="none">
                <a:solidFill>
                  <a:srgbClr val="0F2752"/>
                </a:solidFill>
                <a:latin typeface="Outfit SemiBold"/>
              </a:rPr>
              <a:t>80% de Pratique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45074" y="3848100"/>
            <a:ext cx="2901999" cy="1028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334155"/>
                </a:solidFill>
                <a:latin typeface="Plus Jakarta Sans"/>
              </a:rPr>
              <a:t>Pas de longues théories abstraites. Vous apprenez en manipulant directement le matériel sur des installations modernes.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3374" y="2657475"/>
            <a:ext cx="571500" cy="5715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423374" y="3419475"/>
            <a:ext cx="1730216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950" i="0" u="none">
                <a:solidFill>
                  <a:srgbClr val="0F2752"/>
                </a:solidFill>
                <a:latin typeface="Outfit SemiBold"/>
              </a:rPr>
              <a:t>Droit à l'Erreur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23374" y="3848100"/>
            <a:ext cx="2901999" cy="1028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334155"/>
                </a:solidFill>
                <a:latin typeface="Plus Jakarta Sans"/>
              </a:rPr>
              <a:t>Le centre est un laboratoire d'essai totalement sécurisé. Se tromper ici fait partie intégrante de l'apprentissage.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8700" y="2819400"/>
            <a:ext cx="247650" cy="24765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85299" y="2819400"/>
            <a:ext cx="247650" cy="24765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14375" y="571500"/>
            <a:ext cx="11451431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850" i="0" u="none">
                <a:solidFill>
                  <a:srgbClr val="1E3A8A"/>
                </a:solidFill>
                <a:latin typeface="Outfit"/>
              </a:rPr>
              <a:t>Nos 3 Engagements Pédagogiques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71500" y="571500"/>
            <a:ext cx="47625" cy="4572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14375" y="571500"/>
            <a:ext cx="5400675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850" i="0" u="none">
                <a:solidFill>
                  <a:srgbClr val="1E3A8A"/>
                </a:solidFill>
                <a:latin typeface="Outfit"/>
              </a:rPr>
              <a:t>Le Métier : Détective Technique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571500"/>
            <a:ext cx="47625" cy="9144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5" y="0"/>
            <a:ext cx="5857875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500" y="1819275"/>
            <a:ext cx="5550693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950" i="0" u="none">
                <a:solidFill>
                  <a:srgbClr val="0F2752"/>
                </a:solidFill>
                <a:latin typeface="Outfit SemiBold"/>
              </a:rPr>
              <a:t>Résoudre des Énigmes Industrielles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2247900"/>
            <a:ext cx="5286375" cy="8228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334155"/>
                </a:solidFill>
                <a:latin typeface="Plus Jakarta Sans"/>
              </a:rPr>
              <a:t>Le technicien de maintenance n'est pas là pour tout démonter au hasard. Son vrai rôle consiste à observer, écouter la machine et déduire le problème logiquement.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3253531"/>
            <a:ext cx="5286375" cy="5485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334155"/>
                </a:solidFill>
                <a:latin typeface="Plus Jakarta Sans"/>
              </a:rPr>
              <a:t>Vous deviendrez l'intervenant clé qui redonne vie aux équipements et permet à la production de continuer en toute sécurité.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619750" y="2695575"/>
            <a:ext cx="952500" cy="47625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000488" y="2981325"/>
            <a:ext cx="8191023" cy="647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050" i="0" u="none">
                <a:solidFill>
                  <a:srgbClr val="FFFFFF"/>
                </a:solidFill>
                <a:latin typeface="Outfit"/>
              </a:rPr>
              <a:t>Aperçu Technique du Programme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62250" y="3771900"/>
            <a:ext cx="6667500" cy="628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b="0" sz="1650" i="0" u="none">
                <a:solidFill>
                  <a:srgbClr val="94A3B8"/>
                </a:solidFill>
                <a:latin typeface="Plus Jakarta Sans"/>
              </a:rPr>
              <a:t>Découvrez concrètement les technologies simples et passionnantes que vous allez apprendre à maîtriser.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014537"/>
            <a:ext cx="5334000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38200" y="2014537"/>
            <a:ext cx="5067300" cy="7715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334155"/>
                </a:solidFill>
                <a:latin typeface="Plus Jakarta Sans"/>
              </a:rPr>
              <a:t>Une vision d'ensemble :</a:t>
            </a:r>
            <a:r>
              <a:rPr b="0" sz="1350" i="0" u="none">
                <a:solidFill>
                  <a:srgbClr val="334155"/>
                </a:solidFill>
                <a:latin typeface="Plus Jakarta Sans"/>
              </a:rPr>
              <a:t> Vous apprendrez comment les composants fonctionnent en synergie pour fabriquer ou conditionner un produit.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2938462"/>
            <a:ext cx="5067300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334155"/>
                </a:solidFill>
                <a:latin typeface="Plus Jakarta Sans"/>
              </a:rPr>
              <a:t>Observation simple :</a:t>
            </a:r>
            <a:r>
              <a:rPr b="0" sz="1350" i="0" u="none">
                <a:solidFill>
                  <a:srgbClr val="334155"/>
                </a:solidFill>
                <a:latin typeface="Plus Jakarta Sans"/>
              </a:rPr>
              <a:t> Identifier le trajet du produit, repérer la zone qui bloque et comprendre la séquence.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200" y="3605212"/>
            <a:ext cx="5067300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334155"/>
                </a:solidFill>
                <a:latin typeface="Plus Jakarta Sans"/>
              </a:rPr>
              <a:t>Prise en main progressive :</a:t>
            </a:r>
            <a:r>
              <a:rPr b="0" sz="1350" i="0" u="none">
                <a:solidFill>
                  <a:srgbClr val="334155"/>
                </a:solidFill>
                <a:latin typeface="Plus Jakarta Sans"/>
              </a:rPr>
              <a:t> Démarrage, arrêt d'urgence, réinitialisation et modes manuels.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014537"/>
            <a:ext cx="2333625" cy="2000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1500" y="2014537"/>
            <a:ext cx="171450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0D9488"/>
                </a:solidFill>
                <a:latin typeface="Plus Jakarta Sans"/>
              </a:rPr>
              <a:t>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2938462"/>
            <a:ext cx="171450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0D9488"/>
                </a:solidFill>
                <a:latin typeface="Plus Jakarta Sans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" y="3605212"/>
            <a:ext cx="171450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0D9488"/>
                </a:solidFill>
                <a:latin typeface="Plus Jakarta Sans"/>
              </a:rPr>
              <a:t>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4375" y="571500"/>
            <a:ext cx="11451431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850" i="0" u="none">
                <a:solidFill>
                  <a:srgbClr val="1E3A8A"/>
                </a:solidFill>
                <a:latin typeface="Outfit"/>
              </a:rPr>
              <a:t>Comprendre la Ligne Automatisée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571500"/>
            <a:ext cx="47625" cy="4572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333625"/>
            <a:ext cx="3492549" cy="29813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9799" y="2333625"/>
            <a:ext cx="3492549" cy="29813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8099" y="2333625"/>
            <a:ext cx="3492549" cy="29813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775" y="2628900"/>
            <a:ext cx="571500" cy="571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66775" y="3390900"/>
            <a:ext cx="2740342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950" i="0" u="none">
                <a:solidFill>
                  <a:srgbClr val="0F2752"/>
                </a:solidFill>
                <a:latin typeface="Outfit SemiBold"/>
              </a:rPr>
              <a:t>Les Capteurs (Les Yeux)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6775" y="3819525"/>
            <a:ext cx="2901999" cy="7715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334155"/>
                </a:solidFill>
                <a:latin typeface="Plus Jakarta Sans"/>
              </a:rPr>
              <a:t>Ils détectent la présence d'une bouteille, la température ou la pression et envoient l'information.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5074" y="2628900"/>
            <a:ext cx="571500" cy="5715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45074" y="3390900"/>
            <a:ext cx="2880360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950" i="0" u="none">
                <a:solidFill>
                  <a:srgbClr val="0F2752"/>
                </a:solidFill>
                <a:latin typeface="Outfit SemiBold"/>
              </a:rPr>
              <a:t>L'Automate (Le Cerveau)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45074" y="3819525"/>
            <a:ext cx="2901999" cy="7715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334155"/>
                </a:solidFill>
                <a:latin typeface="Plus Jakarta Sans"/>
              </a:rPr>
              <a:t>Il reçoit les informations des yeux et décide des actions à lancer selon les règles programmées.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3374" y="2628900"/>
            <a:ext cx="571500" cy="5715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423374" y="3390900"/>
            <a:ext cx="3047099" cy="628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950" i="0" u="none">
                <a:solidFill>
                  <a:srgbClr val="0F2752"/>
                </a:solidFill>
                <a:latin typeface="Outfit SemiBold"/>
              </a:rPr>
              <a:t>Les Actionneurs (Les Bras)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23374" y="4133850"/>
            <a:ext cx="2901999" cy="7715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334155"/>
                </a:solidFill>
                <a:latin typeface="Plus Jakarta Sans"/>
              </a:rPr>
              <a:t>Moteurs et vérins pneumatiques qui déplacent, poussent ou serrent les produits.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4412" y="2790825"/>
            <a:ext cx="276225" cy="24765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06999" y="2790825"/>
            <a:ext cx="247650" cy="24765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99586" y="2790825"/>
            <a:ext cx="219075" cy="24765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14375" y="571500"/>
            <a:ext cx="11451431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850" i="0" u="none">
                <a:solidFill>
                  <a:srgbClr val="1E3A8A"/>
                </a:solidFill>
                <a:latin typeface="Outfit"/>
              </a:rPr>
              <a:t>Les 3 Organes d'un Système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71500" y="571500"/>
            <a:ext cx="47625" cy="4572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638425"/>
            <a:ext cx="5334000" cy="23717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638425"/>
            <a:ext cx="5334000" cy="23717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4400" y="2981325"/>
            <a:ext cx="4880610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950" i="0" u="none">
                <a:solidFill>
                  <a:srgbClr val="0D9488"/>
                </a:solidFill>
                <a:latin typeface="Outfit SemiBold"/>
              </a:rPr>
              <a:t>Électricité Industrielle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3409950"/>
            <a:ext cx="4648200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334155"/>
                </a:solidFill>
                <a:latin typeface="Plus Jakarta Sans"/>
              </a:rPr>
              <a:t>Apprenez à utiliser un multimètre en toute sécurité pour contrôler si la tension arrive au bon endroit.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4038600"/>
            <a:ext cx="4648200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334155"/>
                </a:solidFill>
                <a:latin typeface="Plus Jakarta Sans"/>
              </a:rPr>
              <a:t>Vous apprendrez à lire des schémas électriques clairs, comme on suit une carte routière simple.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29400" y="2981325"/>
            <a:ext cx="4880610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950" i="0" u="none">
                <a:solidFill>
                  <a:srgbClr val="0D9488"/>
                </a:solidFill>
                <a:latin typeface="Outfit SemiBold"/>
              </a:rPr>
              <a:t>Pneumatique (Air Comprimé)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29400" y="3409950"/>
            <a:ext cx="4648200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334155"/>
                </a:solidFill>
                <a:latin typeface="Plus Jakarta Sans"/>
              </a:rPr>
              <a:t>Comprenez comment l'air comprimé permet de faire bouger des vérins de manière propre et rapide.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29400" y="4038600"/>
            <a:ext cx="4648200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334155"/>
                </a:solidFill>
                <a:latin typeface="Plus Jakarta Sans"/>
              </a:rPr>
              <a:t>Diagnostiquez les fuites ou les tuyaux mal raccordés très facilement grâce à nos exercices guidés.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4375" y="571500"/>
            <a:ext cx="11451431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850" i="0" u="none">
                <a:solidFill>
                  <a:srgbClr val="1E3A8A"/>
                </a:solidFill>
                <a:latin typeface="Outfit"/>
              </a:rPr>
              <a:t>Électricité et Pneumatique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571500"/>
            <a:ext cx="47625" cy="4572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