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5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Relationship Id="rId11" Type="http://schemas.openxmlformats.org/officeDocument/2006/relationships/image" Target="../media/image2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687" y="2063204"/>
            <a:ext cx="2714625" cy="2952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45406" y="2596604"/>
            <a:ext cx="9501187" cy="13409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b="0" sz="4800" i="0" u="none">
                <a:solidFill>
                  <a:srgbClr val="F8FAFC"/>
                </a:solidFill>
                <a:latin typeface="Poppins ExtraBold"/>
              </a:rPr>
              <a:t>Logique Binaire </a:t>
            </a:r>
            <a:r>
              <a:rPr b="0" sz="4800" i="0" u="none">
                <a:solidFill>
                  <a:srgbClr val="A3E635"/>
                </a:solidFill>
                <a:latin typeface="Poppins ExtraBold"/>
              </a:rPr>
              <a:t>sans Prise de Tête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0" y="4166145"/>
            <a:ext cx="762000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CBD5E1"/>
                </a:solidFill>
                <a:latin typeface="Inter"/>
              </a:rPr>
              <a:t>Comprendre le langage des machines pour dépanner deux fois plus vite sans se fatiguer le cerveau.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0612" y="2148929"/>
            <a:ext cx="123825" cy="1333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4319587"/>
            <a:ext cx="2536775" cy="14049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033" y="2557462"/>
            <a:ext cx="2536775" cy="11906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042" y="4319587"/>
            <a:ext cx="2536775" cy="11906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4050" y="2557462"/>
            <a:ext cx="2536775" cy="11906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81025" y="4014787"/>
            <a:ext cx="11029950" cy="3810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27631" y="4519612"/>
            <a:ext cx="2243561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500" i="0" u="none">
                <a:solidFill>
                  <a:srgbClr val="A3E635"/>
                </a:solidFill>
                <a:latin typeface="Poppins"/>
              </a:rPr>
              <a:t>1. Observer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1050" y="4881562"/>
            <a:ext cx="2136725" cy="6429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Lire les LED de l'automate : quelle entrée est au 0 anormal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58640" y="2757487"/>
            <a:ext cx="2243561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500" i="0" u="none">
                <a:solidFill>
                  <a:srgbClr val="A3E635"/>
                </a:solidFill>
                <a:latin typeface="Poppins"/>
              </a:rPr>
              <a:t>2. Tester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2058" y="3119437"/>
            <a:ext cx="2136725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Prendre le multimètre : y a-t-il 24V (État 1) sur la borne 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89649" y="4519612"/>
            <a:ext cx="2243561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500" i="0" u="none">
                <a:solidFill>
                  <a:srgbClr val="A3E635"/>
                </a:solidFill>
                <a:latin typeface="Poppins"/>
              </a:rPr>
              <a:t>3. Isoler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3067" y="4881562"/>
            <a:ext cx="2136725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Est-ce le capteur défectueux ou un fil coupé 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20657" y="2757487"/>
            <a:ext cx="2243561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500" i="0" u="none">
                <a:solidFill>
                  <a:srgbClr val="A3E635"/>
                </a:solidFill>
                <a:latin typeface="Poppins"/>
              </a:rPr>
              <a:t>4. Valider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74075" y="3119437"/>
            <a:ext cx="2136725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Remplacer le composant et vérifier le retour du 1.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F8FAFC"/>
                </a:solidFill>
                <a:latin typeface="Poppins"/>
              </a:rPr>
              <a:t>Démarche de Diagnostic en 4 Étapes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754162" y="393858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 w="38100">
            <a:solidFill>
              <a:srgbClr val="A3E63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4585171" y="393858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 w="38100">
            <a:solidFill>
              <a:srgbClr val="A3E63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416179" y="393858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 w="38100">
            <a:solidFill>
              <a:srgbClr val="A3E63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10247188" y="393858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0F172A"/>
          </a:solidFill>
          <a:ln w="38100">
            <a:solidFill>
              <a:srgbClr val="A3E63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1314450"/>
            <a:ext cx="11029950" cy="50577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95437" y="4455318"/>
            <a:ext cx="9001125" cy="2428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12"/>
              </a:lnSpc>
            </a:pPr>
            <a:r>
              <a:rPr b="0" sz="1275" i="1" u="none">
                <a:solidFill>
                  <a:srgbClr val="94A3B8"/>
                </a:solidFill>
                <a:latin typeface="Inter"/>
              </a:rPr>
              <a:t>En suivant la logique des voyants (0 et 1), vous isolez le composant en panne immédiatement sans perdre de temps 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F8FAFC"/>
                </a:solidFill>
                <a:latin typeface="Poppins"/>
              </a:rPr>
              <a:t>Gain de Temps avec le Binaire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462" y="4105275"/>
            <a:ext cx="4791075" cy="5905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276" y="2162175"/>
            <a:ext cx="11581447" cy="102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5400" i="0" u="none">
                <a:solidFill>
                  <a:srgbClr val="F8FAFC"/>
                </a:solidFill>
                <a:latin typeface="Poppins"/>
              </a:rPr>
              <a:t>Des Questions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1025" y="3381375"/>
            <a:ext cx="11029950" cy="342900"/>
          </a:xfrm>
          <a:prstGeom prst="rect">
            <a:avLst/>
          </a:prstGeom>
          <a:noFill/>
        </p:spPr>
        <p:txBody>
          <a:bodyPr wrap="square" lIns="228600" rIns="0" tIns="0" bIns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b="0" sz="1800" i="0" u="none">
                <a:solidFill>
                  <a:srgbClr val="A3E635"/>
                </a:solidFill>
                <a:latin typeface="Inter"/>
              </a:rPr>
              <a:t>Rangez les outils et à vous de jouer !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7162" y="3429000"/>
            <a:ext cx="228600" cy="2286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0987" y="4324350"/>
            <a:ext cx="190500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81112" y="3076575"/>
            <a:ext cx="9629775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281112" y="3838575"/>
            <a:ext cx="96297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81112" y="3838575"/>
            <a:ext cx="9629775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112" y="3219450"/>
            <a:ext cx="857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76487" y="3226593"/>
            <a:ext cx="8534400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https://ifactoryapp.com/industries/manufacturing-plant/manage-post-2k26/uploads/electrical-panel-power-distribution-inspection-checklist.png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76487" y="3459956"/>
            <a:ext cx="8534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ifactoryapp.com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1112" y="3990975"/>
            <a:ext cx="857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76487" y="3998118"/>
            <a:ext cx="8534400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https://as1.ftcdn.net/v2/jpg/20/63/98/86/1000_F_2063988695_js5kCMWCqpHLD2nhwWilAvGB6NjNskSR.jpg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76487" y="4231481"/>
            <a:ext cx="85344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www.posters.pl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F8FAFC"/>
                </a:solidFill>
                <a:latin typeface="Poppins"/>
              </a:rPr>
              <a:t>Image Sources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91175" y="2371725"/>
            <a:ext cx="1009650" cy="200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350" i="0" u="none">
                <a:solidFill>
                  <a:srgbClr val="06B6D4"/>
                </a:solidFill>
                <a:latin typeface="Inter"/>
              </a:rPr>
              <a:t>MODULE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75572" y="2686050"/>
            <a:ext cx="6840855" cy="809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200" i="0" u="none">
                <a:solidFill>
                  <a:srgbClr val="F8FAFC"/>
                </a:solidFill>
                <a:latin typeface="Poppins"/>
              </a:rPr>
              <a:t>1. Le principe du 0 et du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62250" y="3914775"/>
            <a:ext cx="6667500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94A3B8"/>
                </a:solidFill>
                <a:latin typeface="Inter"/>
              </a:rPr>
              <a:t>Oubliez les maths complexes. En maintenance, le monde se divise simplement en deux états 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771775"/>
            <a:ext cx="5324475" cy="21431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771775"/>
            <a:ext cx="5324475" cy="21431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4925" y="3114675"/>
            <a:ext cx="4470558" cy="4000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100" i="0" u="none">
                <a:solidFill>
                  <a:srgbClr val="EF4444"/>
                </a:solidFill>
                <a:latin typeface="Poppins"/>
              </a:rPr>
              <a:t>État "0" (INACTIF)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3925" y="3657600"/>
            <a:ext cx="46386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Rien ne passe !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Le courant ne circule pas, la vanne est fermée, le capteur ne voit rien, ou le bouton est relâché.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925" y="4314825"/>
            <a:ext cx="463867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64748B"/>
                </a:solidFill>
                <a:latin typeface="Inter"/>
              </a:rPr>
              <a:t>Exemple : La machine est à l'arrêt ou en sécurité.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10400" y="3114675"/>
            <a:ext cx="4470558" cy="4000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b="1" sz="2100" i="0" u="none">
                <a:solidFill>
                  <a:srgbClr val="84CC16"/>
                </a:solidFill>
                <a:latin typeface="Poppins"/>
              </a:rPr>
              <a:t>État "1" (ACTIF)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3657600"/>
            <a:ext cx="46386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Ça passe !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Le signal électrique est présent, le contact est fermé, la pièce est détectée par le capteur.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4314825"/>
            <a:ext cx="4638675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64748B"/>
                </a:solidFill>
                <a:latin typeface="Inter"/>
              </a:rPr>
              <a:t>Exemple : Le moteur tourne, le signal est présent.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925" y="3181350"/>
            <a:ext cx="266700" cy="2667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0" y="3181350"/>
            <a:ext cx="266700" cy="266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F8FAFC"/>
                </a:solidFill>
                <a:latin typeface="Poppins"/>
              </a:rPr>
              <a:t>Le mode Tout ou Rien (TOR)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33587"/>
            <a:ext cx="532447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2033587"/>
            <a:ext cx="499110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Capteur de présence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Pièce devant = </a:t>
            </a:r>
            <a:r>
              <a:rPr b="1" sz="1350" i="0" u="none">
                <a:solidFill>
                  <a:srgbClr val="F8FAFC"/>
                </a:solidFill>
                <a:latin typeface="Inter"/>
              </a:rPr>
              <a:t>1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| Rien = </a:t>
            </a:r>
            <a:r>
              <a:rPr b="1" sz="1350" i="0" u="none">
                <a:solidFill>
                  <a:srgbClr val="F8FAFC"/>
                </a:solidFill>
                <a:latin typeface="Inter"/>
              </a:rPr>
              <a:t>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462212"/>
            <a:ext cx="4991100" cy="2571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Bouton Poussoir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Appuyé = </a:t>
            </a:r>
            <a:r>
              <a:rPr b="1" sz="1350" i="0" u="none">
                <a:solidFill>
                  <a:srgbClr val="F8FAFC"/>
                </a:solidFill>
                <a:latin typeface="Inter"/>
              </a:rPr>
              <a:t>1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| Relâché = </a:t>
            </a:r>
            <a:r>
              <a:rPr b="1" sz="1350" i="0" u="none">
                <a:solidFill>
                  <a:srgbClr val="F8FAFC"/>
                </a:solidFill>
                <a:latin typeface="Inter"/>
              </a:rPr>
              <a:t>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90837"/>
            <a:ext cx="49911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Thermostat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Surchauffe (Seuil atteint) = </a:t>
            </a:r>
            <a:r>
              <a:rPr b="1" sz="1350" i="0" u="none">
                <a:solidFill>
                  <a:srgbClr val="F8FAFC"/>
                </a:solidFill>
                <a:latin typeface="Inter"/>
              </a:rPr>
              <a:t>1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| Température OK = </a:t>
            </a:r>
            <a:r>
              <a:rPr b="1" sz="1350" i="0" u="none">
                <a:solidFill>
                  <a:srgbClr val="F8FAFC"/>
                </a:solidFill>
                <a:latin typeface="Inter"/>
              </a:rPr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576637"/>
            <a:ext cx="49911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Le secret du technicien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Si l'automate attend un "1" et reçoit un "0", la machine s'arrête. Pas besoin de deviner !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2043112"/>
            <a:ext cx="5305425" cy="36004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2066925"/>
            <a:ext cx="190500" cy="2000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025" y="2495550"/>
            <a:ext cx="219075" cy="2000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" y="2924175"/>
            <a:ext cx="19050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" y="3609975"/>
            <a:ext cx="190500" cy="2000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F8FAFC"/>
                </a:solidFill>
                <a:latin typeface="Poppins"/>
              </a:rPr>
              <a:t>Capteurs : 0 ou 1 sur le terrain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76887" y="2514600"/>
            <a:ext cx="1038225" cy="200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350" i="0" u="none">
                <a:solidFill>
                  <a:srgbClr val="06B6D4"/>
                </a:solidFill>
                <a:latin typeface="Inter"/>
              </a:rPr>
              <a:t>MODULE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5616" y="2828925"/>
            <a:ext cx="6140767" cy="809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200" i="0" u="none">
                <a:solidFill>
                  <a:srgbClr val="F8FAFC"/>
                </a:solidFill>
                <a:latin typeface="Poppins"/>
              </a:rPr>
              <a:t>2. Les Portes Logiques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33750" y="4057650"/>
            <a:ext cx="5524500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94A3B8"/>
                </a:solidFill>
                <a:latin typeface="Inter"/>
              </a:rPr>
              <a:t>Comment la machine prend une décision avec ses capteurs.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414587"/>
            <a:ext cx="3486150" cy="2857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2925" y="2414587"/>
            <a:ext cx="3486150" cy="2857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825" y="2414587"/>
            <a:ext cx="3486150" cy="28575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00" y="2709862"/>
            <a:ext cx="571500" cy="571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6300" y="3471862"/>
            <a:ext cx="3040380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F8FAFC"/>
                </a:solidFill>
                <a:latin typeface="Poppins"/>
              </a:rPr>
              <a:t>Fonction ET (AND)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6300" y="3919537"/>
            <a:ext cx="28956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Condition Stricte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Il faut que TOUTES les conditions soient à 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6300" y="4548187"/>
            <a:ext cx="289560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A3E635"/>
                </a:solidFill>
                <a:latin typeface="Inter"/>
              </a:rPr>
              <a:t>Sécurité fermée ET Bouton Start appuyé = Démarrage.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8200" y="2709862"/>
            <a:ext cx="571500" cy="5715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48200" y="3471862"/>
            <a:ext cx="3040380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F8FAFC"/>
                </a:solidFill>
                <a:latin typeface="Poppins"/>
              </a:rPr>
              <a:t>Fonction OU (OR)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48200" y="3919537"/>
            <a:ext cx="28956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Condition Souple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Au moins UNE condition suffit à donner 1.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8200" y="4548187"/>
            <a:ext cx="289560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06B6D4"/>
                </a:solidFill>
                <a:latin typeface="Inter"/>
              </a:rPr>
              <a:t>Arrêt d'urgence local OU Arrêt pupitre = Arrêt machine.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0100" y="2709862"/>
            <a:ext cx="571500" cy="5715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420100" y="3471862"/>
            <a:ext cx="3040380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F8FAFC"/>
                </a:solidFill>
                <a:latin typeface="Poppins"/>
              </a:rPr>
              <a:t>Fonction NON (NOT)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20100" y="3919537"/>
            <a:ext cx="2895600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sz="1350" i="0" u="none">
                <a:solidFill>
                  <a:srgbClr val="F8FAFC"/>
                </a:solidFill>
                <a:latin typeface="Inter"/>
              </a:rPr>
              <a:t>Inverseur :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Transforme le 1 en 0 et le 0 en 1.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20100" y="4548187"/>
            <a:ext cx="289560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F87171"/>
                </a:solidFill>
                <a:latin typeface="Inter"/>
              </a:rPr>
              <a:t>Si le capteur de défaut est à 0 (Pas de défaut), le voyant vert est à 1.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5362" y="2862262"/>
            <a:ext cx="333375" cy="2667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14887" y="2862262"/>
            <a:ext cx="238125" cy="2667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72500" y="2862262"/>
            <a:ext cx="266700" cy="2667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F8FAFC"/>
                </a:solidFill>
                <a:latin typeface="Poppins"/>
              </a:rPr>
              <a:t>Les 3 Fonctions Essentielles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2662237"/>
            <a:ext cx="5324475" cy="2362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550" y="3052762"/>
            <a:ext cx="4543425" cy="12382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9750"/>
              </a:lnSpc>
            </a:pPr>
            <a:r>
              <a:rPr b="0" sz="9750" i="0" u="none">
                <a:solidFill>
                  <a:srgbClr val="A3E635"/>
                </a:solidFill>
                <a:latin typeface="Poppins ExtraBold"/>
              </a:rPr>
              <a:t>90%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1550" y="4386262"/>
            <a:ext cx="4543425" cy="247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650" i="0" u="none">
                <a:solidFill>
                  <a:srgbClr val="CBD5E1"/>
                </a:solidFill>
                <a:latin typeface="Inter SemiBold"/>
              </a:rPr>
              <a:t>Des pannes = 1 signal manquant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0" y="2857500"/>
            <a:ext cx="5590698" cy="4000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100" i="0" u="none">
                <a:solidFill>
                  <a:srgbClr val="F8FAFC"/>
                </a:solidFill>
                <a:latin typeface="Poppins"/>
              </a:rPr>
              <a:t>Arrêtez de tout démonter 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6500" y="3400425"/>
            <a:ext cx="5324475" cy="7715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La majorité des pannes électriques ou automatisées ne viennent pas d'un moteur grillé, mais simplement d'une porte logique bloquée à </a:t>
            </a:r>
            <a:r>
              <a:rPr b="1" sz="1350" i="0" u="none">
                <a:solidFill>
                  <a:srgbClr val="F8FAFC"/>
                </a:solidFill>
                <a:latin typeface="Inter"/>
              </a:rPr>
              <a:t>0</a:t>
            </a:r>
            <a:r>
              <a:rPr b="0" sz="1350" i="0" u="none">
                <a:solidFill>
                  <a:srgbClr val="94A3B8"/>
                </a:solidFill>
                <a:latin typeface="Inter"/>
              </a:rPr>
              <a:t> parce qu'un capteur est sale ou déglacé.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4314825"/>
            <a:ext cx="5324475" cy="5143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0" sz="1350" i="0" u="none">
                <a:solidFill>
                  <a:srgbClr val="94A3B8"/>
                </a:solidFill>
                <a:latin typeface="Inter"/>
              </a:rPr>
              <a:t>En identifiant l'entrée à 0, vous trouvez la panne en 3 minutes chrono.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F8FAFC"/>
                </a:solidFill>
                <a:latin typeface="Poppins"/>
              </a:rPr>
              <a:t>90% des Pannes Simplifiées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81025" y="2405062"/>
          <a:ext cx="11010898" cy="2876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2999928"/>
                <a:gridCol w="2455366"/>
                <a:gridCol w="3333154"/>
                <a:gridCol w="2222450"/>
              </a:tblGrid>
              <a:tr h="575310">
                <a:tc>
                  <a:txBody>
                    <a:bodyPr/>
                    <a:lstStyle/>
                    <a:p>
                      <a:pPr algn="ctr"/>
                      <a:r>
                        <a:rPr b="1" sz="1350" i="0" u="none">
                          <a:solidFill>
                            <a:srgbClr val="A3E635"/>
                          </a:solidFill>
                          <a:latin typeface="Poppins"/>
                        </a:rPr>
                        <a:t>Porte de Protection (A)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50" i="0" u="none">
                          <a:solidFill>
                            <a:srgbClr val="A3E635"/>
                          </a:solidFill>
                          <a:latin typeface="Poppins"/>
                        </a:rPr>
                        <a:t>Bouton Marcie (B)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50" i="0" u="none">
                          <a:solidFill>
                            <a:srgbClr val="A3E635"/>
                          </a:solidFill>
                          <a:latin typeface="Poppins"/>
                        </a:rPr>
                        <a:t>Condition Logique (A ET B)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50" i="0" u="none">
                          <a:solidFill>
                            <a:srgbClr val="A3E635"/>
                          </a:solidFill>
                          <a:latin typeface="Poppins"/>
                        </a:rPr>
                        <a:t>Résultat Moteur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</a:tr>
              <a:tr h="575310">
                <a:tc>
                  <a:txBody>
                    <a:bodyPr/>
                    <a:lstStyle/>
                    <a:p>
                      <a:pPr algn="ctr"/>
                      <a:r>
                        <a:rPr b="0" sz="1350" i="0" u="none">
                          <a:solidFill>
                            <a:srgbClr val="E2E8F0"/>
                          </a:solidFill>
                          <a:latin typeface="Inter"/>
                        </a:rPr>
                        <a:t>0 (Ouverte)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 sz="1350" i="0" u="none">
                          <a:solidFill>
                            <a:srgbClr val="E2E8F0"/>
                          </a:solidFill>
                          <a:latin typeface="Inter"/>
                        </a:rPr>
                        <a:t>0 (Relâché)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 sz="1350" i="0" u="none">
                          <a:solidFill>
                            <a:srgbClr val="E2E8F0"/>
                          </a:solidFill>
                          <a:latin typeface="Inter"/>
                        </a:rPr>
                        <a:t>0 ET 0 = 0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50" i="0" u="none">
                          <a:solidFill>
                            <a:srgbClr val="F87171"/>
                          </a:solidFill>
                          <a:latin typeface="Inter"/>
                        </a:rPr>
                        <a:t>ARRETE (0)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575310">
                <a:tc>
                  <a:txBody>
                    <a:bodyPr/>
                    <a:lstStyle/>
                    <a:p>
                      <a:pPr algn="ctr"/>
                      <a:r>
                        <a:rPr b="0" sz="1350" i="0" u="none">
                          <a:solidFill>
                            <a:srgbClr val="E2E8F0"/>
                          </a:solidFill>
                          <a:latin typeface="Inter"/>
                        </a:rPr>
                        <a:t>0 (Ouverte)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 sz="1350" i="0" u="none">
                          <a:solidFill>
                            <a:srgbClr val="E2E8F0"/>
                          </a:solidFill>
                          <a:latin typeface="Inter"/>
                        </a:rPr>
                        <a:t>1 (Appuyé)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 sz="1350" i="0" u="none">
                          <a:solidFill>
                            <a:srgbClr val="E2E8F0"/>
                          </a:solidFill>
                          <a:latin typeface="Inter"/>
                        </a:rPr>
                        <a:t>0 ET 1 = 0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50" i="0" u="none">
                          <a:solidFill>
                            <a:srgbClr val="F87171"/>
                          </a:solidFill>
                          <a:latin typeface="Inter"/>
                        </a:rPr>
                        <a:t>ARRÊTE (0)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575310">
                <a:tc>
                  <a:txBody>
                    <a:bodyPr/>
                    <a:lstStyle/>
                    <a:p>
                      <a:pPr algn="ctr"/>
                      <a:r>
                        <a:rPr b="0" sz="1350" i="0" u="none">
                          <a:solidFill>
                            <a:srgbClr val="E2E8F0"/>
                          </a:solidFill>
                          <a:latin typeface="Inter"/>
                        </a:rPr>
                        <a:t>1 (Fermée)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 sz="1350" i="0" u="none">
                          <a:solidFill>
                            <a:srgbClr val="E2E8F0"/>
                          </a:solidFill>
                          <a:latin typeface="Inter"/>
                        </a:rPr>
                        <a:t>0 (Relâché)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 sz="1350" i="0" u="none">
                          <a:solidFill>
                            <a:srgbClr val="E2E8F0"/>
                          </a:solidFill>
                          <a:latin typeface="Inter"/>
                        </a:rPr>
                        <a:t>1 ET 0 = 0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50" i="0" u="none">
                          <a:solidFill>
                            <a:srgbClr val="F87171"/>
                          </a:solidFill>
                          <a:latin typeface="Inter"/>
                        </a:rPr>
                        <a:t>ARRÊTE (0)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575310">
                <a:tc>
                  <a:txBody>
                    <a:bodyPr/>
                    <a:lstStyle/>
                    <a:p>
                      <a:pPr algn="ctr"/>
                      <a:r>
                        <a:rPr b="0" sz="1350" i="0" u="none">
                          <a:solidFill>
                            <a:srgbClr val="E2E8F0"/>
                          </a:solidFill>
                          <a:latin typeface="Inter"/>
                        </a:rPr>
                        <a:t>1 (Fermée)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 sz="1350" i="0" u="none">
                          <a:solidFill>
                            <a:srgbClr val="E2E8F0"/>
                          </a:solidFill>
                          <a:latin typeface="Inter"/>
                        </a:rPr>
                        <a:t>1 (Appuyé)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0" sz="1350" i="0" u="none">
                          <a:solidFill>
                            <a:srgbClr val="E2E8F0"/>
                          </a:solidFill>
                          <a:latin typeface="Inter"/>
                        </a:rPr>
                        <a:t>1 ET 1 = 1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50" i="0" u="none">
                          <a:solidFill>
                            <a:srgbClr val="A3E635"/>
                          </a:solidFill>
                          <a:latin typeface="Inter"/>
                        </a:rPr>
                        <a:t>MARCHE (1)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90550" y="2976562"/>
            <a:ext cx="2999928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3590478" y="2976562"/>
            <a:ext cx="2455366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045844" y="2976562"/>
            <a:ext cx="3333154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378999" y="2976562"/>
            <a:ext cx="2222450" cy="19050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90550" y="3557587"/>
            <a:ext cx="2999928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590478" y="3557587"/>
            <a:ext cx="2455366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045844" y="3557587"/>
            <a:ext cx="3333154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9378999" y="3557587"/>
            <a:ext cx="222245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90550" y="4129087"/>
            <a:ext cx="2999928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590478" y="4129087"/>
            <a:ext cx="2455366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045844" y="4129087"/>
            <a:ext cx="3333154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378999" y="4129087"/>
            <a:ext cx="222245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90550" y="4700587"/>
            <a:ext cx="2999928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590478" y="4700587"/>
            <a:ext cx="2455366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045844" y="4700587"/>
            <a:ext cx="3333154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378999" y="4700587"/>
            <a:ext cx="2222450" cy="9525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564" y="3157537"/>
            <a:ext cx="1047750" cy="257175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049" y="3157537"/>
            <a:ext cx="1038225" cy="257175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564" y="3729037"/>
            <a:ext cx="1047750" cy="257175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2386" y="3729037"/>
            <a:ext cx="971550" cy="257175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4664" y="4300537"/>
            <a:ext cx="971550" cy="257175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049" y="4300537"/>
            <a:ext cx="1038225" cy="257175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4664" y="4872037"/>
            <a:ext cx="971550" cy="257175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2386" y="4872037"/>
            <a:ext cx="971550" cy="25717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81025" y="485775"/>
            <a:ext cx="11581447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F8FAFC"/>
                </a:solidFill>
                <a:latin typeface="Poppins"/>
              </a:rPr>
              <a:t>Traduire avec la Table de Vérité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1025" y="581025"/>
            <a:ext cx="5540692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850" i="0" u="none">
                <a:solidFill>
                  <a:srgbClr val="F8FAFC"/>
                </a:solidFill>
                <a:latin typeface="Poppins"/>
              </a:rPr>
              <a:t>Réflexe Dépannage Rapide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1025" y="1409700"/>
            <a:ext cx="5540692" cy="4000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100" i="0" u="none">
                <a:solidFill>
                  <a:srgbClr val="06B6D4"/>
                </a:solidFill>
                <a:latin typeface="Poppins"/>
              </a:rPr>
              <a:t>Vérifier l'Arrêt d'Urgence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025" y="1952625"/>
            <a:ext cx="527685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Sur un bouton d'urgence, le contact de sécurité doit être fermé en temps normal (État 1 passif).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1025" y="2691705"/>
            <a:ext cx="5276850" cy="5485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b="0" sz="1350" i="0" u="none">
                <a:solidFill>
                  <a:srgbClr val="CBD5E1"/>
                </a:solidFill>
                <a:latin typeface="Inter"/>
              </a:rPr>
              <a:t>Si le bouton est enfoncé ou le câble sectionné, le signal passe immédiatement à 0. L'automate bloque toute la chaîne d'action.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