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image" Target="../media/image4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3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9" Type="http://schemas.openxmlformats.org/officeDocument/2006/relationships/image" Target="../media/image44.png"/><Relationship Id="rId10" Type="http://schemas.openxmlformats.org/officeDocument/2006/relationships/image" Target="../media/image45.png"/><Relationship Id="rId11" Type="http://schemas.openxmlformats.org/officeDocument/2006/relationships/image" Target="../media/image46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6" Type="http://schemas.openxmlformats.org/officeDocument/2006/relationships/image" Target="../media/image50.png"/><Relationship Id="rId7" Type="http://schemas.openxmlformats.org/officeDocument/2006/relationships/image" Target="../media/image5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2.png"/><Relationship Id="rId4" Type="http://schemas.openxmlformats.org/officeDocument/2006/relationships/image" Target="../media/image53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4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55.png"/><Relationship Id="rId5" Type="http://schemas.openxmlformats.org/officeDocument/2006/relationships/image" Target="../media/image56.png"/><Relationship Id="rId6" Type="http://schemas.openxmlformats.org/officeDocument/2006/relationships/image" Target="../media/image57.png"/><Relationship Id="rId7" Type="http://schemas.openxmlformats.org/officeDocument/2006/relationships/image" Target="../media/image58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9" Type="http://schemas.openxmlformats.org/officeDocument/2006/relationships/image" Target="../media/image59.png"/><Relationship Id="rId10" Type="http://schemas.openxmlformats.org/officeDocument/2006/relationships/image" Target="../media/image60.png"/><Relationship Id="rId11" Type="http://schemas.openxmlformats.org/officeDocument/2006/relationships/image" Target="../media/image6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62.png"/><Relationship Id="rId5" Type="http://schemas.openxmlformats.org/officeDocument/2006/relationships/image" Target="../media/image63.png"/><Relationship Id="rId6" Type="http://schemas.openxmlformats.org/officeDocument/2006/relationships/image" Target="../media/image64.png"/><Relationship Id="rId7" Type="http://schemas.openxmlformats.org/officeDocument/2006/relationships/image" Target="../media/image65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66.png"/><Relationship Id="rId5" Type="http://schemas.openxmlformats.org/officeDocument/2006/relationships/image" Target="../media/image67.png"/><Relationship Id="rId6" Type="http://schemas.openxmlformats.org/officeDocument/2006/relationships/image" Target="../media/image68.png"/><Relationship Id="rId7" Type="http://schemas.openxmlformats.org/officeDocument/2006/relationships/image" Target="../media/image69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0.png"/><Relationship Id="rId4" Type="http://schemas.openxmlformats.org/officeDocument/2006/relationships/image" Target="../media/image7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72.png"/><Relationship Id="rId5" Type="http://schemas.openxmlformats.org/officeDocument/2006/relationships/image" Target="../media/image73.png"/><Relationship Id="rId6" Type="http://schemas.openxmlformats.org/officeDocument/2006/relationships/image" Target="../media/image74.png"/><Relationship Id="rId7" Type="http://schemas.openxmlformats.org/officeDocument/2006/relationships/image" Target="../media/image75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9" Type="http://schemas.openxmlformats.org/officeDocument/2006/relationships/image" Target="../media/image76.png"/><Relationship Id="rId10" Type="http://schemas.openxmlformats.org/officeDocument/2006/relationships/image" Target="../media/image77.png"/><Relationship Id="rId11" Type="http://schemas.openxmlformats.org/officeDocument/2006/relationships/image" Target="../media/image78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Relationship Id="rId9" Type="http://schemas.openxmlformats.org/officeDocument/2006/relationships/image" Target="../media/image79.png"/><Relationship Id="rId10" Type="http://schemas.openxmlformats.org/officeDocument/2006/relationships/image" Target="../media/image80.png"/><Relationship Id="rId11" Type="http://schemas.openxmlformats.org/officeDocument/2006/relationships/image" Target="../media/image8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82.png"/><Relationship Id="rId4" Type="http://schemas.openxmlformats.org/officeDocument/2006/relationships/image" Target="../media/image83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84.png"/><Relationship Id="rId4" Type="http://schemas.openxmlformats.org/officeDocument/2006/relationships/image" Target="../media/image85.png"/><Relationship Id="rId5" Type="http://schemas.openxmlformats.org/officeDocument/2006/relationships/image" Target="../media/image86.png"/><Relationship Id="rId6" Type="http://schemas.openxmlformats.org/officeDocument/2006/relationships/image" Target="../media/image87.png"/><Relationship Id="rId7" Type="http://schemas.openxmlformats.org/officeDocument/2006/relationships/image" Target="../media/image88.png"/><Relationship Id="rId8" Type="http://schemas.openxmlformats.org/officeDocument/2006/relationships/image" Target="../media/image89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90.png"/><Relationship Id="rId4" Type="http://schemas.openxmlformats.org/officeDocument/2006/relationships/image" Target="../media/image91.png"/><Relationship Id="rId5" Type="http://schemas.openxmlformats.org/officeDocument/2006/relationships/image" Target="../media/image92.png"/><Relationship Id="rId6" Type="http://schemas.openxmlformats.org/officeDocument/2006/relationships/image" Target="../media/image9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9" Type="http://schemas.openxmlformats.org/officeDocument/2006/relationships/image" Target="../media/image20.png"/><Relationship Id="rId10" Type="http://schemas.openxmlformats.org/officeDocument/2006/relationships/image" Target="../media/image21.png"/><Relationship Id="rId11" Type="http://schemas.openxmlformats.org/officeDocument/2006/relationships/image" Target="../media/image2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26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Relationship Id="rId9" Type="http://schemas.openxmlformats.org/officeDocument/2006/relationships/image" Target="../media/image33.png"/><Relationship Id="rId10" Type="http://schemas.openxmlformats.org/officeDocument/2006/relationships/image" Target="../media/image34.png"/><Relationship Id="rId11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4262" y="2459384"/>
            <a:ext cx="4943475" cy="3238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40405" y="2973734"/>
            <a:ext cx="9511188" cy="56956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4484"/>
              </a:lnSpc>
            </a:pPr>
            <a:r>
              <a:rPr b="1" sz="3900" i="0" u="none">
                <a:solidFill>
                  <a:srgbClr val="0F172A"/>
                </a:solidFill>
                <a:latin typeface="Outfit"/>
              </a:rPr>
              <a:t>Guide Ultime des Composants de Terrain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71625" y="3695700"/>
            <a:ext cx="9048750" cy="60751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392"/>
              </a:lnSpc>
            </a:pPr>
            <a:r>
              <a:rPr b="0" sz="1650" i="0" u="none">
                <a:solidFill>
                  <a:srgbClr val="475569"/>
                </a:solidFill>
                <a:latin typeface="Plus Jakarta Sans"/>
              </a:rPr>
              <a:t>Capteurs, actionneurs, pré-actionneurs, protections, hydraulique et automatismes : le catalogue visuel et pratique pour vos interventions en entreprise.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5712" y="2554634"/>
            <a:ext cx="161925" cy="1333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943522"/>
            <a:ext cx="5405437" cy="161850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943522"/>
            <a:ext cx="5405437" cy="16185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3181647"/>
            <a:ext cx="5175646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D9488"/>
                </a:solidFill>
                <a:latin typeface="Outfit SemiBold"/>
              </a:rPr>
              <a:t>Encodeur Incrémental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3524547"/>
            <a:ext cx="492918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Délivre des impulsions électriques lors de la rotation. Nécessite une prise d'origine (POM) à chaque mise sous tension.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00812" y="3181647"/>
            <a:ext cx="5175646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D9488"/>
                </a:solidFill>
                <a:latin typeface="Outfit SemiBold"/>
              </a:rPr>
              <a:t>Encodeur Absolu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00812" y="3524547"/>
            <a:ext cx="4929187" cy="70410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Associe un code binaire unique à chaque position angulaire. Connaît sa position exacte immédiatement même après coupure secteur.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6750" y="428625"/>
            <a:ext cx="11525250" cy="4095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1E3A8A"/>
                </a:solidFill>
                <a:latin typeface="Outfit"/>
              </a:rPr>
              <a:t>Encodeurs Rotatifs &amp; Mesure de Position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523875" y="428625"/>
            <a:ext cx="47625" cy="409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619750" y="2909887"/>
            <a:ext cx="952500" cy="4762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05376" y="3167062"/>
            <a:ext cx="9981247" cy="5715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3600" i="0" u="none">
                <a:solidFill>
                  <a:srgbClr val="FFFFFF"/>
                </a:solidFill>
                <a:latin typeface="Outfit"/>
              </a:rPr>
              <a:t>PARTIE 2 : PRÉ-ACTIONNEURS &amp; PUISSANCE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62237" y="3881437"/>
            <a:ext cx="6867525" cy="2762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75"/>
              </a:lnSpc>
            </a:pPr>
            <a:r>
              <a:rPr b="0" sz="1500" i="0" u="none">
                <a:solidFill>
                  <a:srgbClr val="94A3B8"/>
                </a:solidFill>
                <a:latin typeface="Plus Jakarta Sans"/>
              </a:rPr>
              <a:t>Aiguiller l'énergie électrique et pneumatique sur ordre de la partie commande.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1943100"/>
            <a:ext cx="5405437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90575" y="1943100"/>
            <a:ext cx="513873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Rôle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Interrupteur électromagnétique permettant de piloter des moteurs 400V triphasés via une bobine 24VDC ou 230VAC.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0575" y="2526803"/>
            <a:ext cx="513873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Composition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3 contacts de puissance (L1, L2, L3) et des contacts auxiliaires de maintien/signalisation (NO/NF).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0575" y="3110507"/>
            <a:ext cx="513873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Vérification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Présence de tension sur la bobine A1-A2 et état d'encrassement des contacts.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2212" y="1952625"/>
            <a:ext cx="5386387" cy="36004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1971675"/>
            <a:ext cx="133350" cy="15240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75" y="2555378"/>
            <a:ext cx="171450" cy="1524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3139082"/>
            <a:ext cx="152400" cy="152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66750" y="428625"/>
            <a:ext cx="11525250" cy="4095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1E3A8A"/>
                </a:solidFill>
                <a:latin typeface="Outfit"/>
              </a:rPr>
              <a:t>Contacteurs de Puissance (KM)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3875" y="428625"/>
            <a:ext cx="47625" cy="409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943522"/>
            <a:ext cx="5405437" cy="161850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943522"/>
            <a:ext cx="5405437" cy="16185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3181647"/>
            <a:ext cx="5175646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D9488"/>
                </a:solidFill>
                <a:latin typeface="Outfit SemiBold"/>
              </a:rPr>
              <a:t>Relais Embrochables (KA)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3524547"/>
            <a:ext cx="4929187" cy="70410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Isolation galvanique entre la commande basse tension (automate) et la puissance. Équipés d'une LED témoin d'état et d'un levier de test manuel.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00812" y="3181647"/>
            <a:ext cx="5175646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D9488"/>
                </a:solidFill>
                <a:latin typeface="Outfit SemiBold"/>
              </a:rPr>
              <a:t>Relais Statiques (SSR)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00812" y="3524547"/>
            <a:ext cx="4929187" cy="70410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Aucune pièce mécanique en mouvement. Commutations ultra-rapides et silencieuses. Idéal pour la régulation de chauffe par modulation d'impulsion.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6750" y="428625"/>
            <a:ext cx="11525250" cy="4095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1E3A8A"/>
                </a:solidFill>
                <a:latin typeface="Outfit"/>
              </a:rPr>
              <a:t>Relais de Commande &amp; Relais d'Interface</a:t>
            </a:r>
          </a:p>
        </p:txBody>
      </p:sp>
      <p:sp>
        <p:nvSpPr>
          <p:cNvPr id="10" name="Rectangle 9"/>
          <p:cNvSpPr/>
          <p:nvPr/>
        </p:nvSpPr>
        <p:spPr>
          <a:xfrm>
            <a:off x="523875" y="428625"/>
            <a:ext cx="47625" cy="409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125" y="476250"/>
            <a:ext cx="5550693" cy="4095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1E3A8A"/>
                </a:solidFill>
                <a:latin typeface="Outfit"/>
              </a:rPr>
              <a:t>Distributeurs Pneumatiques</a:t>
            </a:r>
          </a:p>
        </p:txBody>
      </p:sp>
      <p:sp>
        <p:nvSpPr>
          <p:cNvPr id="4" name="Rectangle 3"/>
          <p:cNvSpPr/>
          <p:nvPr/>
        </p:nvSpPr>
        <p:spPr>
          <a:xfrm>
            <a:off x="476250" y="476250"/>
            <a:ext cx="47625" cy="409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0"/>
            <a:ext cx="59055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6250" y="1123950"/>
            <a:ext cx="5700712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F2752"/>
                </a:solidFill>
                <a:latin typeface="Outfit SemiBold"/>
              </a:rPr>
              <a:t>Vannes d'Aiguillage de l'Air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6250" y="1466850"/>
            <a:ext cx="542925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Le </a:t>
            </a:r>
            <a:r>
              <a:rPr b="1" sz="1275" i="0" u="none">
                <a:solidFill>
                  <a:srgbClr val="334155"/>
                </a:solidFill>
                <a:latin typeface="Plus Jakarta Sans"/>
              </a:rPr>
              <a:t>Distributeur 5/2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5 orifices, 2 positions. Utilisé pour piloter les vérins à double effet.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6250" y="2105025"/>
            <a:ext cx="542925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Le </a:t>
            </a:r>
            <a:r>
              <a:rPr b="1" sz="1275" i="0" u="none">
                <a:solidFill>
                  <a:srgbClr val="334155"/>
                </a:solidFill>
                <a:latin typeface="Plus Jakarta Sans"/>
              </a:rPr>
              <a:t>Distributeur 3/2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Idéal pour les vérins simple effet et la purge de sécurité.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6250" y="2743200"/>
            <a:ext cx="542925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Commande par solénoïde (bobine électrique) et commande manuelle d'urgence (bouton d'essai bleu ou rouge).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550021"/>
            <a:ext cx="3587799" cy="240565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2174" y="2550021"/>
            <a:ext cx="3587799" cy="2405657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0474" y="2550021"/>
            <a:ext cx="3587799" cy="2405657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950" y="2769096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2950" y="3359646"/>
            <a:ext cx="2550318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F2752"/>
                </a:solidFill>
                <a:latin typeface="Outfit SemiBold"/>
              </a:rPr>
              <a:t>Regroupement de Vannes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2950" y="3702546"/>
            <a:ext cx="3149649" cy="93880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Rassemble plusieurs électrovannes sur un même embase pneumatique commune (alimentation et purge centralisées).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1249" y="2769096"/>
            <a:ext cx="457200" cy="457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21249" y="3359646"/>
            <a:ext cx="2550318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F2752"/>
                </a:solidFill>
                <a:latin typeface="Outfit SemiBold"/>
              </a:rPr>
              <a:t>Liaison par Bus de Terrain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21249" y="3702546"/>
            <a:ext cx="3149649" cy="70410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Un seul câble réseau (Profinet / EtherCAT) remplace des dizaines de fils individuels. Diagnostic de câble simplifié.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9549" y="2769096"/>
            <a:ext cx="457200" cy="4572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299549" y="3359646"/>
            <a:ext cx="2280285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F2752"/>
                </a:solidFill>
                <a:latin typeface="Outfit SemiBold"/>
              </a:rPr>
              <a:t>Modules d'E/S Intégrés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99549" y="3702546"/>
            <a:ext cx="3149649" cy="70410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Raccordement direct des capteurs de fin de course sur l'îlot pour une compacité maximale sur la machine.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2487" y="2892921"/>
            <a:ext cx="238125" cy="2095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16499" y="2892921"/>
            <a:ext cx="266700" cy="20955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23374" y="2892921"/>
            <a:ext cx="209550" cy="20955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66750" y="428625"/>
            <a:ext cx="11525250" cy="4095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1E3A8A"/>
                </a:solidFill>
                <a:latin typeface="Outfit"/>
              </a:rPr>
              <a:t>Îlots de Distribution Multiplexés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23875" y="428625"/>
            <a:ext cx="47625" cy="409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619750" y="2771775"/>
            <a:ext cx="952500" cy="4762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60470" y="3028950"/>
            <a:ext cx="8471058" cy="5715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3600" i="0" u="none">
                <a:solidFill>
                  <a:srgbClr val="FFFFFF"/>
                </a:solidFill>
                <a:latin typeface="Outfit"/>
              </a:rPr>
              <a:t>PARTIE 3 : PROTECTIONS &amp; SÉCURITÉ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81250" y="3743325"/>
            <a:ext cx="7429500" cy="552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75"/>
              </a:lnSpc>
            </a:pPr>
            <a:r>
              <a:rPr b="0" sz="1500" i="0" u="none">
                <a:solidFill>
                  <a:srgbClr val="94A3B8"/>
                </a:solidFill>
                <a:latin typeface="Plus Jakarta Sans"/>
              </a:rPr>
              <a:t>Protéger les équipements contre les défauts et garantir la sécurité absolue des personnes.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1943100"/>
            <a:ext cx="5405437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90575" y="1943100"/>
            <a:ext cx="513873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Protection Thermique (Bimetal)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Déclenche lentement en cas de surcharge prolongée du circuit.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0575" y="2526803"/>
            <a:ext cx="513873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Protection Magnétique (Bobine)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Déclenche instantanément en cas de court-circuit direct.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0575" y="3110507"/>
            <a:ext cx="513873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Courbes d'Action (C/D)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La courbe D tolère les fortes pointes de courant au démarrage des moteurs.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2212" y="1952625"/>
            <a:ext cx="5386387" cy="36004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1971675"/>
            <a:ext cx="171450" cy="15240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75" y="2555378"/>
            <a:ext cx="114300" cy="1524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3139082"/>
            <a:ext cx="152400" cy="152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66750" y="428625"/>
            <a:ext cx="11525250" cy="4095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1E3A8A"/>
                </a:solidFill>
                <a:latin typeface="Outfit"/>
              </a:rPr>
              <a:t>Disjoncteurs Magnéto-Thermiques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3875" y="428625"/>
            <a:ext cx="47625" cy="409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3060948"/>
            <a:ext cx="5405437" cy="1383803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3060948"/>
            <a:ext cx="5405437" cy="13838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3299073"/>
            <a:ext cx="5175646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D9488"/>
                </a:solidFill>
                <a:latin typeface="Outfit SemiBold"/>
              </a:rPr>
              <a:t>Disjoncteur Moteur (GV2 / GV3)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3641973"/>
            <a:ext cx="492918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Intègre la molette de réglage thermique au courant nominal (In) exact du moteur. Protège contre la perte d'une phase.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00812" y="3299073"/>
            <a:ext cx="5175646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D9488"/>
                </a:solidFill>
                <a:latin typeface="Outfit SemiBold"/>
              </a:rPr>
              <a:t>Relais Thermique (LRD)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00812" y="3641973"/>
            <a:ext cx="492918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Se monte directement sous le contacteur. Nécessite un réarmement manuel (bouton bleu Reset) après refroidissement.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6750" y="428625"/>
            <a:ext cx="11525250" cy="4095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1E3A8A"/>
                </a:solidFill>
                <a:latin typeface="Outfit"/>
              </a:rPr>
              <a:t>Disjoncteurs Moteurs &amp; Relais Thermiques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23875" y="428625"/>
            <a:ext cx="47625" cy="409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125" y="476250"/>
            <a:ext cx="5550693" cy="4095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1E3A8A"/>
                </a:solidFill>
                <a:latin typeface="Outfit"/>
              </a:rPr>
              <a:t>Organes de Sécurité Vitaux</a:t>
            </a:r>
          </a:p>
        </p:txBody>
      </p:sp>
      <p:sp>
        <p:nvSpPr>
          <p:cNvPr id="4" name="Rectangle 3"/>
          <p:cNvSpPr/>
          <p:nvPr/>
        </p:nvSpPr>
        <p:spPr>
          <a:xfrm>
            <a:off x="476250" y="476250"/>
            <a:ext cx="47625" cy="409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0"/>
            <a:ext cx="59055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6250" y="1123950"/>
            <a:ext cx="5700712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F2752"/>
                </a:solidFill>
                <a:latin typeface="Outfit SemiBold"/>
              </a:rPr>
              <a:t>Protection des Intervenants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6250" y="1466850"/>
            <a:ext cx="542925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Arrêt d'Urgence (AU)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Bouton "coup de poing" rouge sur fond jaune à accrochage mécanique.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6250" y="2105025"/>
            <a:ext cx="542925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Relais de Sécurité (Pilz / Siemens)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Module à double canal surveillant les boucles d'arrêt d'urgence et les portes de carter.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6250" y="2743200"/>
            <a:ext cx="542925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Barrières Immatérielles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Rideau de faisceaux infrarouges stoppant la machine si une main pénètre dans la zone.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778621"/>
            <a:ext cx="5405437" cy="194845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778621"/>
            <a:ext cx="5405437" cy="19484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3016746"/>
            <a:ext cx="5175646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D9488"/>
                </a:solidFill>
                <a:latin typeface="Outfit SemiBold"/>
              </a:rPr>
              <a:t>1. La Chaîne d'Information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3359646"/>
            <a:ext cx="492918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Les Capteurs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Détectent l'état du système (position, température, pression) et transmettent les signaux à l'automate.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3924300"/>
            <a:ext cx="492918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L'Automate (PLC)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Traite les informations selon le programme et ordonne les actions.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00812" y="3016746"/>
            <a:ext cx="5175646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D9488"/>
                </a:solidFill>
                <a:latin typeface="Outfit SemiBold"/>
              </a:rPr>
              <a:t>2. La Chaîne d'Énergie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00812" y="3359646"/>
            <a:ext cx="492918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Les Pré-actionneurs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Contacteurs et distributeurs qui ouvrent ou ferment la puissance (Énergie électrique ou pneumatique).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00812" y="3924300"/>
            <a:ext cx="492918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Les Actionneurs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Moteurs et vérins qui réalisent le travail physique final.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6750" y="428625"/>
            <a:ext cx="11525250" cy="4095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1E3A8A"/>
                </a:solidFill>
                <a:latin typeface="Outfit"/>
              </a:rPr>
              <a:t>Architecture d'une Machine Automatisée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3875" y="428625"/>
            <a:ext cx="47625" cy="409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619750" y="2771775"/>
            <a:ext cx="952500" cy="4762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395412" y="3028950"/>
            <a:ext cx="9401175" cy="5715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3600" i="0" u="none">
                <a:solidFill>
                  <a:srgbClr val="FFFFFF"/>
                </a:solidFill>
                <a:latin typeface="Outfit"/>
              </a:rPr>
              <a:t>PARTIE 4 : ACTIONNEURS &amp; MOUVEMENT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81250" y="3743325"/>
            <a:ext cx="7429500" cy="552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75"/>
              </a:lnSpc>
            </a:pPr>
            <a:r>
              <a:rPr b="0" sz="1500" i="0" u="none">
                <a:solidFill>
                  <a:srgbClr val="94A3B8"/>
                </a:solidFill>
                <a:latin typeface="Plus Jakarta Sans"/>
              </a:rPr>
              <a:t>Convertir l'énergie électrique et les fluides en force mécanique, rotation et translation.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1943100"/>
            <a:ext cx="5405437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90575" y="1943100"/>
            <a:ext cx="513873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Plaque Signalétique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Indique la puissance (kW), la vitesse (tr/min), le cos φ et le courant (A).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0575" y="2526803"/>
            <a:ext cx="513873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Boîte à Bornes (U1-V1-W1)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Barrettes de couplage Étoile (400V) ou Triangle (230V) selon la tension réseau.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0575" y="3110507"/>
            <a:ext cx="513873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Refroidissement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Ventilateur arrière solidaire de l'axe et ailettes de dissipation thermique sur la carcasse.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2212" y="1952625"/>
            <a:ext cx="5386387" cy="36004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1971675"/>
            <a:ext cx="190500" cy="15240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75" y="2555378"/>
            <a:ext cx="133350" cy="1524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3139082"/>
            <a:ext cx="152400" cy="152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66750" y="428625"/>
            <a:ext cx="11525250" cy="4095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1E3A8A"/>
                </a:solidFill>
                <a:latin typeface="Outfit"/>
              </a:rPr>
              <a:t>Le Moteur Asynchrone Triphasé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3875" y="428625"/>
            <a:ext cx="47625" cy="409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778621"/>
            <a:ext cx="5405437" cy="194845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778621"/>
            <a:ext cx="5405437" cy="19484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3016746"/>
            <a:ext cx="5175646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D9488"/>
                </a:solidFill>
                <a:latin typeface="Outfit SemiBold"/>
              </a:rPr>
              <a:t>Contrôle de Vitesse Parfait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3359646"/>
            <a:ext cx="492918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Convertit le 50Hz fixe en fréquence variable pour faire varier la vitesse du moteur de 0 à 100% sans perte de couple.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3924300"/>
            <a:ext cx="492918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Gestion des rampes d'accélération/décélération pour éviter les à-coups mécaniques.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00812" y="3016746"/>
            <a:ext cx="5175646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D9488"/>
                </a:solidFill>
                <a:latin typeface="Outfit SemiBold"/>
              </a:rPr>
              <a:t>Diagnostic Facile sur Console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00812" y="3359646"/>
            <a:ext cx="492918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L'écran numérique affiche directement les codes de pannes (ex: Surintensité F0001, Surtension F0002, Surchauffe F0011).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00812" y="3924300"/>
            <a:ext cx="4929187" cy="23470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Permet un dépannage rapide sans démontage moteur.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6750" y="428625"/>
            <a:ext cx="11525250" cy="4095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1E3A8A"/>
                </a:solidFill>
                <a:latin typeface="Outfit"/>
              </a:rPr>
              <a:t>Variateurs de Fréquence (VFD)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3875" y="428625"/>
            <a:ext cx="47625" cy="409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550021"/>
            <a:ext cx="3587799" cy="240565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2174" y="2550021"/>
            <a:ext cx="3587799" cy="2405657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0474" y="2550021"/>
            <a:ext cx="3587799" cy="2405657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950" y="2769096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2950" y="3359646"/>
            <a:ext cx="2480310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F2752"/>
                </a:solidFill>
                <a:latin typeface="Outfit SemiBold"/>
              </a:rPr>
              <a:t>Servomoteur (Brushless)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2950" y="3702546"/>
            <a:ext cx="3149649" cy="93880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Asservi en boucle fermée via un resolver ou encodeur absolu. Permet des accélérations extrêmes et un placement au micron près.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1249" y="2769096"/>
            <a:ext cx="457200" cy="457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21249" y="3359646"/>
            <a:ext cx="1860232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F2752"/>
                </a:solidFill>
                <a:latin typeface="Outfit SemiBold"/>
              </a:rPr>
              <a:t>Moteur Pas-à-Pas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21249" y="3702546"/>
            <a:ext cx="3149649" cy="93880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Tourne par crans angulaires précis (ex: 1.8° par pas). Idéal pour les petits étiqueteuses et tourne-disques de transfert.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9549" y="2769096"/>
            <a:ext cx="457200" cy="4572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299549" y="3359646"/>
            <a:ext cx="2420302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F2752"/>
                </a:solidFill>
                <a:latin typeface="Outfit SemiBold"/>
              </a:rPr>
              <a:t>Applications Robotiques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99549" y="3702546"/>
            <a:ext cx="3149649" cy="70410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Utilisés sur les bras robotisés de palettisation et les axes numériques des machines d'emballage biopharma.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6775" y="2892921"/>
            <a:ext cx="209550" cy="2095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30787" y="2892921"/>
            <a:ext cx="238125" cy="20955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94799" y="2892921"/>
            <a:ext cx="266700" cy="20955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66750" y="428625"/>
            <a:ext cx="11525250" cy="4095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1E3A8A"/>
                </a:solidFill>
                <a:latin typeface="Outfit"/>
              </a:rPr>
              <a:t>Servomoteurs &amp; Pas-à-Pas (Positionnement)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23875" y="428625"/>
            <a:ext cx="47625" cy="409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778621"/>
            <a:ext cx="5405437" cy="194845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778621"/>
            <a:ext cx="5405437" cy="19484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3016746"/>
            <a:ext cx="5175646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D9488"/>
                </a:solidFill>
                <a:latin typeface="Outfit SemiBold"/>
              </a:rPr>
              <a:t>Simple vs Double Effet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3359646"/>
            <a:ext cx="492918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Simple Effet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Retour automatique par ressort interne dès coupure de l'air.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3924300"/>
            <a:ext cx="492918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Double Effet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Alimenté en air sur les deux chambres pour pousser et rentrer avec force.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00812" y="3016746"/>
            <a:ext cx="5175646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D9488"/>
                </a:solidFill>
                <a:latin typeface="Outfit SemiBold"/>
              </a:rPr>
              <a:t>Capteurs de Fin de Course (ILS / Reed)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00812" y="3359646"/>
            <a:ext cx="492918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Montés dans la rainure du corps du vérin. Détectent l'aimant permanent intégré au piston.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00812" y="3924300"/>
            <a:ext cx="492918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Une LED sur le capteur confirme instantanément la rentrée ou la sortie complète de la tige.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6750" y="428625"/>
            <a:ext cx="11525250" cy="4095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1E3A8A"/>
                </a:solidFill>
                <a:latin typeface="Outfit"/>
              </a:rPr>
              <a:t>Vérins Pneumatiques &amp; Capteurs Reed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3875" y="428625"/>
            <a:ext cx="47625" cy="409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1943100"/>
            <a:ext cx="5405437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90575" y="1943100"/>
            <a:ext cx="513873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Centrale Hydraulique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Réservoir d'huile, groupe motopompe et limiteur de pression principal.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0575" y="2526803"/>
            <a:ext cx="513873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Hautes Pressions (50 à 350 bars)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Utilisé pour soulever de très lourdes charges ou compacter des matériaux.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0575" y="3110507"/>
            <a:ext cx="513873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Propreté de l'Huile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Surveillance stricte du niveau, de la température et du colmatage des filtres.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2212" y="1952625"/>
            <a:ext cx="5386387" cy="36004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1971675"/>
            <a:ext cx="171450" cy="15240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75" y="2555378"/>
            <a:ext cx="152400" cy="1524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3139082"/>
            <a:ext cx="152400" cy="152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66750" y="428625"/>
            <a:ext cx="11525250" cy="4095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1E3A8A"/>
                </a:solidFill>
                <a:latin typeface="Outfit"/>
              </a:rPr>
              <a:t>Actionneurs &amp; Hydraulique Industrielle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3875" y="428625"/>
            <a:ext cx="47625" cy="409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619750" y="2771775"/>
            <a:ext cx="952500" cy="4762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64318" y="3028950"/>
            <a:ext cx="11663362" cy="5715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3600" i="0" u="none">
                <a:solidFill>
                  <a:srgbClr val="FFFFFF"/>
                </a:solidFill>
                <a:latin typeface="Outfit"/>
              </a:rPr>
              <a:t>PARTIE 5 : AUTOMATES, CONNECTIQUE &amp; RÉSEAUX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81250" y="3743325"/>
            <a:ext cx="7429500" cy="552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75"/>
              </a:lnSpc>
            </a:pPr>
            <a:r>
              <a:rPr b="0" sz="1500" i="0" u="none">
                <a:solidFill>
                  <a:srgbClr val="94A3B8"/>
                </a:solidFill>
                <a:latin typeface="Plus Jakarta Sans"/>
              </a:rPr>
              <a:t>Le câblage méthodique, l'interface homme-machine et l'échange de données industrielles.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1943100"/>
            <a:ext cx="5405437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90575" y="1943100"/>
            <a:ext cx="513873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Cartes d'Entrées TOR (24VDC)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Reçoivent les signaux des capteurs et boutons (0V = Inactif, 24V = Actif).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0575" y="2526803"/>
            <a:ext cx="513873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Cartes de Sorties TOR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Envoient le 24VDC vers les bobines de contacteurs et d'électrovannes.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0575" y="3110507"/>
            <a:ext cx="513873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Cartes Analogiques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Traitent les variations continues de courant (4-20mA) ou tension (0-10V).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2212" y="1952625"/>
            <a:ext cx="5386387" cy="36004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1971675"/>
            <a:ext cx="152400" cy="15240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75" y="2555378"/>
            <a:ext cx="152400" cy="1524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3139082"/>
            <a:ext cx="190500" cy="152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66750" y="428625"/>
            <a:ext cx="11525250" cy="4095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1E3A8A"/>
                </a:solidFill>
                <a:latin typeface="Outfit"/>
              </a:rPr>
              <a:t>L'Automate Programmable (PLC) &amp; E/S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3875" y="428625"/>
            <a:ext cx="47625" cy="409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895897"/>
            <a:ext cx="5405437" cy="171375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895897"/>
            <a:ext cx="5405437" cy="17137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3134022"/>
            <a:ext cx="5175646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D9488"/>
                </a:solidFill>
                <a:latin typeface="Outfit SemiBold"/>
              </a:rPr>
              <a:t>L'Écran de Conduite Tactile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3476922"/>
            <a:ext cx="492918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Affiche le schéma synoptique de l'usine, les voyants d'état, les boutons de commande manuelle et les compteurs de pièces.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00812" y="3134022"/>
            <a:ext cx="5175646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D9488"/>
                </a:solidFill>
                <a:latin typeface="Outfit SemiBold"/>
              </a:rPr>
              <a:t>Gestion Historique des Alarmes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00812" y="3476922"/>
            <a:ext cx="492918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Enregistre l'heure exacte et l'intitulé des défauts (ex: "14:22:05 - Arrêt d'urgence Zone 2 actionné").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00812" y="4041576"/>
            <a:ext cx="4929187" cy="23470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Guide le technicien directement vers l'origine du blocage.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6750" y="428625"/>
            <a:ext cx="11525250" cy="4095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1E3A8A"/>
                </a:solidFill>
                <a:latin typeface="Outfit"/>
              </a:rPr>
              <a:t>Pupitres Opérateur (HMI) &amp; Supervision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23875" y="428625"/>
            <a:ext cx="47625" cy="409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1943100"/>
            <a:ext cx="5405437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90575" y="1943100"/>
            <a:ext cx="513873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Borniers de Jonction (Rail DIN)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Point de passage propre entre les câbles externes de la machine et l'intérieur de l'armoire.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0575" y="2526803"/>
            <a:ext cx="513873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Repères de Fils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Chaque conducteur possède une bague numérotée correspondant strictement au schéma électrique.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0575" y="3110507"/>
            <a:ext cx="513873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Connecteurs Industriels (IP67)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Connecteurs étanches blindés (M12, Harting) facilitant l'échange rapide d'un capteur.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2212" y="1952625"/>
            <a:ext cx="5386387" cy="36004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1971675"/>
            <a:ext cx="152400" cy="15240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75" y="2555378"/>
            <a:ext cx="133350" cy="1524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3139082"/>
            <a:ext cx="114300" cy="152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66750" y="428625"/>
            <a:ext cx="11525250" cy="4095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1E3A8A"/>
                </a:solidFill>
                <a:latin typeface="Outfit"/>
              </a:rPr>
              <a:t>Borniers &amp; Repérage de Câblage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3875" y="428625"/>
            <a:ext cx="47625" cy="409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619750" y="2771775"/>
            <a:ext cx="952500" cy="4762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930479" y="3028950"/>
            <a:ext cx="8331041" cy="5715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3600" i="0" u="none">
                <a:solidFill>
                  <a:srgbClr val="FFFFFF"/>
                </a:solidFill>
                <a:latin typeface="Outfit"/>
              </a:rPr>
              <a:t>PARTIE 1 : CAPTEURS &amp; DÉTECTEURS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81250" y="3743325"/>
            <a:ext cx="7429500" cy="552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75"/>
              </a:lnSpc>
            </a:pPr>
            <a:r>
              <a:rPr b="0" sz="1500" i="0" u="none">
                <a:solidFill>
                  <a:srgbClr val="94A3B8"/>
                </a:solidFill>
                <a:latin typeface="Plus Jakarta Sans"/>
              </a:rPr>
              <a:t>Les organes sensoriels de la machine : mesurer, repérer et contrôler la présence d'objets ou de fluides.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550021"/>
            <a:ext cx="3587799" cy="240565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2174" y="2550021"/>
            <a:ext cx="3587799" cy="2405657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0474" y="2550021"/>
            <a:ext cx="3587799" cy="2405657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950" y="2769096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2950" y="3359646"/>
            <a:ext cx="2130266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F2752"/>
                </a:solidFill>
                <a:latin typeface="Outfit SemiBold"/>
              </a:rPr>
              <a:t>Profinet / Ethernet IP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2950" y="3702546"/>
            <a:ext cx="3149649" cy="70410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Câble réseau blindé vert (RJ45 ou M12). Communication ultra-rapide entre automates, variateurs et HMI.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1249" y="2769096"/>
            <a:ext cx="457200" cy="457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21249" y="3359646"/>
            <a:ext cx="2400300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F2752"/>
                </a:solidFill>
                <a:latin typeface="Outfit SemiBold"/>
              </a:rPr>
              <a:t>IO-Link (Smart Sensors)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21249" y="3702546"/>
            <a:ext cx="3149649" cy="93880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Permet à un capteur standard de transmettre son état, sa température interne et un auto-diagnostic d'encrassement.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9549" y="2769096"/>
            <a:ext cx="457200" cy="4572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299549" y="3359646"/>
            <a:ext cx="1950243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F2752"/>
                </a:solidFill>
                <a:latin typeface="Outfit SemiBold"/>
              </a:rPr>
              <a:t>AS-Interface (AS-i)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99549" y="3702546"/>
            <a:ext cx="3149649" cy="70410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Câble plat jaune bifilaire auto-perçant pour le raccordement économique des capteurs et boutons poussoirs.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200" y="2892921"/>
            <a:ext cx="266700" cy="2095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45074" y="2892921"/>
            <a:ext cx="209550" cy="20955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23374" y="2892921"/>
            <a:ext cx="209550" cy="20955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66750" y="428625"/>
            <a:ext cx="11525250" cy="4095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1E3A8A"/>
                </a:solidFill>
                <a:latin typeface="Outfit"/>
              </a:rPr>
              <a:t>Réseaux &amp; Bus de Terrain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23875" y="428625"/>
            <a:ext cx="47625" cy="409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619750" y="2909887"/>
            <a:ext cx="952500" cy="4762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0345" y="3167062"/>
            <a:ext cx="10471308" cy="5715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3600" i="0" u="none">
                <a:solidFill>
                  <a:srgbClr val="FFFFFF"/>
                </a:solidFill>
                <a:latin typeface="Outfit"/>
              </a:rPr>
              <a:t>PARTIE 6 : MÉTHODE &amp; RÉFLEXES DE TERRAIN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95625" y="3881437"/>
            <a:ext cx="6000750" cy="2762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75"/>
              </a:lnSpc>
            </a:pPr>
            <a:r>
              <a:rPr b="0" sz="1500" i="0" u="none">
                <a:solidFill>
                  <a:srgbClr val="94A3B8"/>
                </a:solidFill>
                <a:latin typeface="Plus Jakarta Sans"/>
              </a:rPr>
              <a:t>Les 5 étapes en or pour mener un diagnostic réussi en toute sérénité.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667297"/>
            <a:ext cx="3587799" cy="217095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2174" y="2667297"/>
            <a:ext cx="3587799" cy="217095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0474" y="2667297"/>
            <a:ext cx="3587799" cy="217095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950" y="2886372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2950" y="3476922"/>
            <a:ext cx="1150143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F2752"/>
                </a:solidFill>
                <a:latin typeface="Outfit SemiBold"/>
              </a:rPr>
              <a:t>1. Observer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2950" y="3819822"/>
            <a:ext cx="3149649" cy="70410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Écouter l'opérateur, regarder l'état des voyants LED et lire le message d'alarme sur l'écran HMI.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1249" y="2886372"/>
            <a:ext cx="457200" cy="457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21249" y="3476922"/>
            <a:ext cx="2010251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F2752"/>
                </a:solidFill>
                <a:latin typeface="Outfit SemiBold"/>
              </a:rPr>
              <a:t>2. Consigner (LOTO)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21249" y="3819822"/>
            <a:ext cx="3149649" cy="70410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Couper l'énergie, poser son cadenas personnel et vérifier l'absence de tension (VAT) avant d'ouvrir.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9549" y="2886372"/>
            <a:ext cx="457200" cy="4572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299549" y="3476922"/>
            <a:ext cx="850106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F2752"/>
                </a:solidFill>
                <a:latin typeface="Outfit SemiBold"/>
              </a:rPr>
              <a:t>3. Tester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99549" y="3819822"/>
            <a:ext cx="3149649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Isoler le composant suspect, mesurer au multimètre et contrôler la pression d'air.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2487" y="3010197"/>
            <a:ext cx="238125" cy="2095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59362" y="3010197"/>
            <a:ext cx="180975" cy="20955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23374" y="3010197"/>
            <a:ext cx="209550" cy="20955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66750" y="428625"/>
            <a:ext cx="11525250" cy="4095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1E3A8A"/>
                </a:solidFill>
                <a:latin typeface="Outfit"/>
              </a:rPr>
              <a:t>Les 5 Étapes du Diagnostic Réussi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23875" y="428625"/>
            <a:ext cx="47625" cy="409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943522"/>
            <a:ext cx="5405437" cy="161850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943522"/>
            <a:ext cx="5405437" cy="16185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3181647"/>
            <a:ext cx="5175646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D9488"/>
                </a:solidFill>
                <a:latin typeface="Outfit SemiBold"/>
              </a:rPr>
              <a:t>4. Remplacement &amp; Réglage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3524547"/>
            <a:ext cx="492918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Remplacer le composant défectueux à l'identique. Ajuster la portée mécanique et resserrer les bornes électriques.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00812" y="3181647"/>
            <a:ext cx="5175646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D9488"/>
                </a:solidFill>
                <a:latin typeface="Outfit SemiBold"/>
              </a:rPr>
              <a:t>5. Essai &amp; Rapport (GMAO)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00812" y="3524547"/>
            <a:ext cx="4929187" cy="70410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Effectuer un cycle à vide puis en charge. Enregistrer l'intervention dans le logiciel de maintenance (GMAO) pour l'historique.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6750" y="428625"/>
            <a:ext cx="11525250" cy="4095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1E3A8A"/>
                </a:solidFill>
                <a:latin typeface="Outfit"/>
              </a:rPr>
              <a:t>Remise en Service &amp; Traçabilité</a:t>
            </a:r>
          </a:p>
        </p:txBody>
      </p:sp>
      <p:sp>
        <p:nvSpPr>
          <p:cNvPr id="10" name="Rectangle 9"/>
          <p:cNvSpPr/>
          <p:nvPr/>
        </p:nvSpPr>
        <p:spPr>
          <a:xfrm>
            <a:off x="523875" y="428625"/>
            <a:ext cx="47625" cy="409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312" y="3976092"/>
            <a:ext cx="7191375" cy="4762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1937" y="2405508"/>
            <a:ext cx="11668125" cy="695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350" i="0" u="none">
                <a:solidFill>
                  <a:srgbClr val="1E3A8A"/>
                </a:solidFill>
                <a:latin typeface="Outfit"/>
              </a:rPr>
              <a:t>Prêts à Découvrir Tout Ce Matériel 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3875" y="3291333"/>
            <a:ext cx="11144250" cy="30375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392"/>
              </a:lnSpc>
            </a:pPr>
            <a:r>
              <a:rPr b="0" sz="1650" i="0" u="none">
                <a:solidFill>
                  <a:srgbClr val="475569"/>
                </a:solidFill>
                <a:latin typeface="Plus Jakarta Sans"/>
              </a:rPr>
              <a:t>À TechnoCampus, chaque composant de ce guide sera manipulé, câblé et testé par vos soins !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6537" y="4138017"/>
            <a:ext cx="228600" cy="180975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23875" y="1367432"/>
            <a:ext cx="111442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23875" y="2138957"/>
            <a:ext cx="111442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23875" y="2910482"/>
            <a:ext cx="11144250" cy="92273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23875" y="3833217"/>
            <a:ext cx="111442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23875" y="4604742"/>
            <a:ext cx="111442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23875" y="2129432"/>
            <a:ext cx="111442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23875" y="2129432"/>
            <a:ext cx="111442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23875" y="2900957"/>
            <a:ext cx="111442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23875" y="2900957"/>
            <a:ext cx="111442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23875" y="3823692"/>
            <a:ext cx="111442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23875" y="3823692"/>
            <a:ext cx="111442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23875" y="4595217"/>
            <a:ext cx="111442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23875" y="4595217"/>
            <a:ext cx="111442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23875" y="5366742"/>
            <a:ext cx="111442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523875" y="5366742"/>
            <a:ext cx="111442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1510307"/>
            <a:ext cx="857250" cy="4762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619250" y="1524446"/>
            <a:ext cx="10048875" cy="17948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13"/>
              </a:lnSpc>
            </a:pPr>
            <a:r>
              <a:rPr b="0" sz="975" i="0" u="none">
                <a:solidFill>
                  <a:srgbClr val="334155"/>
                </a:solidFill>
                <a:latin typeface="Plus Jakarta Sans"/>
              </a:rPr>
              <a:t>https://icomponents.am/wp-content/uploads/2024/11/image_2024-11-26_152702072-500x500.png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19250" y="1751558"/>
            <a:ext cx="10048875" cy="2208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739"/>
              </a:lnSpc>
            </a:pPr>
            <a:r>
              <a:rPr b="0" sz="1200" i="0" u="none">
                <a:solidFill>
                  <a:srgbClr val="334155"/>
                </a:solidFill>
                <a:latin typeface="Plus Jakarta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Plus Jakarta Sans"/>
              </a:rPr>
              <a:t>icomponents.am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75" y="2281832"/>
            <a:ext cx="857250" cy="47625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619250" y="2295971"/>
            <a:ext cx="10048875" cy="17948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13"/>
              </a:lnSpc>
            </a:pPr>
            <a:r>
              <a:rPr b="0" sz="975" i="0" u="none">
                <a:solidFill>
                  <a:srgbClr val="334155"/>
                </a:solidFill>
                <a:latin typeface="Plus Jakarta Sans"/>
              </a:rPr>
              <a:t>https://transmittershop.com/media/blog/types%20of%20indstrial%20transmitters.png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619250" y="2523083"/>
            <a:ext cx="10048875" cy="2208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739"/>
              </a:lnSpc>
            </a:pPr>
            <a:r>
              <a:rPr b="0" sz="1200" i="0" u="none">
                <a:solidFill>
                  <a:srgbClr val="334155"/>
                </a:solidFill>
                <a:latin typeface="Plus Jakarta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Plus Jakarta Sans"/>
              </a:rPr>
              <a:t>www.transmittershop.com</a:t>
            </a:r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3128962"/>
            <a:ext cx="857250" cy="47625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619250" y="3053357"/>
            <a:ext cx="10048875" cy="35897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13"/>
              </a:lnSpc>
            </a:pPr>
            <a:r>
              <a:rPr b="0" sz="975" i="0" u="none">
                <a:solidFill>
                  <a:srgbClr val="334155"/>
                </a:solidFill>
                <a:latin typeface="Plus Jakarta Sans"/>
              </a:rPr>
              <a:t>https://img.viox.com/Close-up-view-of-industrial-control-panel-components-including-circuit-breakers-contactors-relays-and-terminal-blocks-mounted-on-DIN-rail.webp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619250" y="3459956"/>
            <a:ext cx="10048875" cy="2208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739"/>
              </a:lnSpc>
            </a:pPr>
            <a:r>
              <a:rPr b="0" sz="1200" i="0" u="none">
                <a:solidFill>
                  <a:srgbClr val="334155"/>
                </a:solidFill>
                <a:latin typeface="Plus Jakarta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Plus Jakarta Sans"/>
              </a:rPr>
              <a:t>viox.com</a:t>
            </a:r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75" y="3976092"/>
            <a:ext cx="857250" cy="47625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619250" y="3990230"/>
            <a:ext cx="10048875" cy="17948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13"/>
              </a:lnSpc>
            </a:pPr>
            <a:r>
              <a:rPr b="0" sz="975" i="0" u="none">
                <a:solidFill>
                  <a:srgbClr val="334155"/>
                </a:solidFill>
                <a:latin typeface="Plus Jakarta Sans"/>
              </a:rPr>
              <a:t>https://res.cloudinary.com/rsc/image/upload/w_804/F1215646-01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619250" y="4217342"/>
            <a:ext cx="10048875" cy="2208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739"/>
              </a:lnSpc>
            </a:pPr>
            <a:r>
              <a:rPr b="0" sz="1200" i="0" u="none">
                <a:solidFill>
                  <a:srgbClr val="334155"/>
                </a:solidFill>
                <a:latin typeface="Plus Jakarta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Plus Jakarta Sans"/>
              </a:rPr>
              <a:t>www.rs-online.vn</a:t>
            </a:r>
          </a:p>
        </p:txBody>
      </p:sp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4747617"/>
            <a:ext cx="857250" cy="47625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619250" y="4761755"/>
            <a:ext cx="10048875" cy="17948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13"/>
              </a:lnSpc>
            </a:pPr>
            <a:r>
              <a:rPr b="0" sz="975" i="0" u="none">
                <a:solidFill>
                  <a:srgbClr val="334155"/>
                </a:solidFill>
                <a:latin typeface="Plus Jakarta Sans"/>
              </a:rPr>
              <a:t>https://payapress.com/wp-content/uploads/2026/02/Core-Components-of-an-Electrical-Panel.webp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619250" y="4988867"/>
            <a:ext cx="10048875" cy="2208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739"/>
              </a:lnSpc>
            </a:pPr>
            <a:r>
              <a:rPr b="0" sz="1200" i="0" u="none">
                <a:solidFill>
                  <a:srgbClr val="334155"/>
                </a:solidFill>
                <a:latin typeface="Plus Jakarta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Plus Jakarta Sans"/>
              </a:rPr>
              <a:t>payapress.com</a:t>
            </a:r>
          </a:p>
        </p:txBody>
      </p:sp>
      <p:pic>
        <p:nvPicPr>
          <p:cNvPr id="33" name="Picture 3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875" y="5519142"/>
            <a:ext cx="857250" cy="47625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619250" y="5533280"/>
            <a:ext cx="10048875" cy="17948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13"/>
              </a:lnSpc>
            </a:pPr>
            <a:r>
              <a:rPr b="0" sz="975" i="0" u="none">
                <a:solidFill>
                  <a:srgbClr val="334155"/>
                </a:solidFill>
                <a:latin typeface="Plus Jakarta Sans"/>
              </a:rPr>
              <a:t>https://img.directindustry.com/images_di/photo-mg/13616-18467593.jpg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619250" y="5760392"/>
            <a:ext cx="10048875" cy="2208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739"/>
              </a:lnSpc>
            </a:pPr>
            <a:r>
              <a:rPr b="0" sz="1200" i="0" u="none">
                <a:solidFill>
                  <a:srgbClr val="334155"/>
                </a:solidFill>
                <a:latin typeface="Plus Jakarta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Plus Jakarta Sans"/>
              </a:rPr>
              <a:t>www.directindustry.com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66750" y="428625"/>
            <a:ext cx="11525250" cy="4095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1E3A8A"/>
                </a:solidFill>
                <a:latin typeface="Outfit"/>
              </a:rPr>
              <a:t>Image Sources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23875" y="428625"/>
            <a:ext cx="47625" cy="409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23875" y="2063353"/>
            <a:ext cx="11144250" cy="92273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23875" y="2986087"/>
            <a:ext cx="11144250" cy="92273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23875" y="3908821"/>
            <a:ext cx="111442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23875" y="2976562"/>
            <a:ext cx="111442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23875" y="2976562"/>
            <a:ext cx="111442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23875" y="3899296"/>
            <a:ext cx="111442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23875" y="3899296"/>
            <a:ext cx="111442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23875" y="4670821"/>
            <a:ext cx="111442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23875" y="4670821"/>
            <a:ext cx="111442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281832"/>
            <a:ext cx="857250" cy="4762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619250" y="2206228"/>
            <a:ext cx="10048875" cy="35897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13"/>
              </a:lnSpc>
            </a:pPr>
            <a:r>
              <a:rPr b="0" sz="975" i="0" u="none">
                <a:solidFill>
                  <a:srgbClr val="334155"/>
                </a:solidFill>
                <a:latin typeface="Plus Jakarta Sans"/>
              </a:rPr>
              <a:t>https://image.made-in-china.com/2f0j00yoObMdQGyCqk/Industrial-Use-11kw-15HP-Electric-Motor-Inverter-3-Phase-50Hz-60Hz-220V-380V-AC-Variable-Speed-Drive.webp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19250" y="2612826"/>
            <a:ext cx="10048875" cy="2208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739"/>
              </a:lnSpc>
            </a:pPr>
            <a:r>
              <a:rPr b="0" sz="1200" i="0" u="none">
                <a:solidFill>
                  <a:srgbClr val="334155"/>
                </a:solidFill>
                <a:latin typeface="Plus Jakarta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Plus Jakarta Sans"/>
              </a:rPr>
              <a:t>m.made-in-china.com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75" y="3204567"/>
            <a:ext cx="857250" cy="4762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619250" y="3128962"/>
            <a:ext cx="10048875" cy="35897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13"/>
              </a:lnSpc>
            </a:pPr>
            <a:r>
              <a:rPr b="0" sz="975" i="0" u="none">
                <a:solidFill>
                  <a:srgbClr val="334155"/>
                </a:solidFill>
                <a:latin typeface="Plus Jakarta Sans"/>
              </a:rPr>
              <a:t>https://img.vevorstatic.com/us%2FCGKDDYYBSZYS9UMXP001V1%2Fgoods_img-v1%2Fhydraulic-pump-m100-1.2.jpg?timestamp=1770361726000&amp;format=webp&amp;format=webp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19250" y="3535560"/>
            <a:ext cx="10048875" cy="2208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739"/>
              </a:lnSpc>
            </a:pPr>
            <a:r>
              <a:rPr b="0" sz="1200" i="0" u="none">
                <a:solidFill>
                  <a:srgbClr val="334155"/>
                </a:solidFill>
                <a:latin typeface="Plus Jakarta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Plus Jakarta Sans"/>
              </a:rPr>
              <a:t>www.vevor.com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4051696"/>
            <a:ext cx="857250" cy="4762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619250" y="4065835"/>
            <a:ext cx="10048875" cy="17948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13"/>
              </a:lnSpc>
            </a:pPr>
            <a:r>
              <a:rPr b="0" sz="975" i="0" u="none">
                <a:solidFill>
                  <a:srgbClr val="334155"/>
                </a:solidFill>
                <a:latin typeface="Plus Jakarta Sans"/>
              </a:rPr>
              <a:t>https://assets.rs-online.com/image/upload/v1749240440/MKT/LP/Suppliers/siemens/control-cabinet/control-cabinet-2506_fb5b0o.jpg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19250" y="4292947"/>
            <a:ext cx="10048875" cy="2208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739"/>
              </a:lnSpc>
            </a:pPr>
            <a:r>
              <a:rPr b="0" sz="1200" i="0" u="none">
                <a:solidFill>
                  <a:srgbClr val="334155"/>
                </a:solidFill>
                <a:latin typeface="Plus Jakarta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Plus Jakarta Sans"/>
              </a:rPr>
              <a:t>us.rs-online.com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75" y="4823221"/>
            <a:ext cx="857250" cy="47625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619250" y="4837360"/>
            <a:ext cx="10048875" cy="17948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13"/>
              </a:lnSpc>
            </a:pPr>
            <a:r>
              <a:rPr b="0" sz="975" i="0" u="none">
                <a:solidFill>
                  <a:srgbClr val="334155"/>
                </a:solidFill>
                <a:latin typeface="Plus Jakarta Sans"/>
              </a:rPr>
              <a:t>https://www.l-com.com/Content/Images/Product/Large/M12DB8W-5PAF-TRM_500x500_View1.jpg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619250" y="5064472"/>
            <a:ext cx="10048875" cy="2208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739"/>
              </a:lnSpc>
            </a:pPr>
            <a:r>
              <a:rPr b="0" sz="1200" i="0" u="none">
                <a:solidFill>
                  <a:srgbClr val="334155"/>
                </a:solidFill>
                <a:latin typeface="Plus Jakarta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Plus Jakarta Sans"/>
              </a:rPr>
              <a:t>www.l-com.com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6750" y="428625"/>
            <a:ext cx="11525250" cy="4095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1E3A8A"/>
                </a:solidFill>
                <a:latin typeface="Outfit"/>
              </a:rPr>
              <a:t>Image Sources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23875" y="428625"/>
            <a:ext cx="47625" cy="409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1943100"/>
            <a:ext cx="5405437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90575" y="1943100"/>
            <a:ext cx="513873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Principe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Crée un champ magnétique à haute fréquence. Détecte uniquement les cibles métalliques.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0575" y="2526803"/>
            <a:ext cx="513873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LED Témoin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S'allume en jaune/rouge dès que le métal entre dans la portée nominale (Sn).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0575" y="3110507"/>
            <a:ext cx="513873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Points de Contrôle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Vérifier la portée (souvent de 2mm à 15mm) et l'alignement mécanique.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2212" y="1952625"/>
            <a:ext cx="5386387" cy="36004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1971675"/>
            <a:ext cx="133350" cy="15240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75" y="2555378"/>
            <a:ext cx="114300" cy="1524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3139082"/>
            <a:ext cx="152400" cy="152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66750" y="428625"/>
            <a:ext cx="11525250" cy="4095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1E3A8A"/>
                </a:solidFill>
                <a:latin typeface="Outfit"/>
              </a:rPr>
              <a:t>Détecteurs Inductifs (Métal)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3875" y="428625"/>
            <a:ext cx="47625" cy="409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661195"/>
            <a:ext cx="5405437" cy="2183159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661195"/>
            <a:ext cx="5405437" cy="21831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2899320"/>
            <a:ext cx="5175646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D9488"/>
                </a:solidFill>
                <a:latin typeface="Outfit SemiBold"/>
              </a:rPr>
              <a:t>Détection Multi-Matériaux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3242220"/>
            <a:ext cx="4929187" cy="70410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Capables de détecter le plastique, le verre, le carton, le bois, les granulés et le niveau de liquide à travers une paroi non métallique.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4041576"/>
            <a:ext cx="492918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Très répandus dans l'industrie chimique et le conditionnement pharmaceutique (flacons, boîtes).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00812" y="2899320"/>
            <a:ext cx="5175646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D9488"/>
                </a:solidFill>
                <a:latin typeface="Outfit SemiBold"/>
              </a:rPr>
              <a:t>Réglage de Sensibilité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00812" y="3242220"/>
            <a:ext cx="492918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Possèdent un potentiomètre arrière pour régler le seuil de basculement selon la constante diélectrique du produit.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00812" y="3806874"/>
            <a:ext cx="492918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Astuce Dépannage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Un dépôt de poussière ou de liquide sur la face avant peut provoquer de fausses détections.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6750" y="428625"/>
            <a:ext cx="11525250" cy="4095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1E3A8A"/>
                </a:solidFill>
                <a:latin typeface="Outfit"/>
              </a:rPr>
              <a:t>Détecteurs Capacitifs (Tout Matériau)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3875" y="428625"/>
            <a:ext cx="47625" cy="409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550021"/>
            <a:ext cx="3587799" cy="240565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2174" y="2550021"/>
            <a:ext cx="3587799" cy="2405657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0474" y="2550021"/>
            <a:ext cx="3587799" cy="2405657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950" y="2769096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2950" y="3359646"/>
            <a:ext cx="1750218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F2752"/>
                </a:solidFill>
                <a:latin typeface="Outfit SemiBold"/>
              </a:rPr>
              <a:t>Système Barrage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2950" y="3702546"/>
            <a:ext cx="3149649" cy="93880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Émetteur et récepteur séparés. Portée maximale (jusqu'à 20m). Idéal pour les environnements difficiles ou objets opaques.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1249" y="2769096"/>
            <a:ext cx="457200" cy="457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21249" y="3359646"/>
            <a:ext cx="1530191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F2752"/>
                </a:solidFill>
                <a:latin typeface="Outfit SemiBold"/>
              </a:rPr>
              <a:t>Système Reflex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21249" y="3702546"/>
            <a:ext cx="3149649" cy="70410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Émetteur et récepteur dans le même boîtier. Le faisceau rebondit sur un réflecteur (catadioptre) monté en face.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9549" y="2769096"/>
            <a:ext cx="457200" cy="4572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299549" y="3359646"/>
            <a:ext cx="1890236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F2752"/>
                </a:solidFill>
                <a:latin typeface="Outfit SemiBold"/>
              </a:rPr>
              <a:t>Système Proximité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99549" y="3702546"/>
            <a:ext cx="3149649" cy="70410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L'objet lui-même renvoie la lumière vers le récepteur. Portée plus courte, réglage précis du fond (effacement de fond).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6775" y="2892921"/>
            <a:ext cx="209550" cy="2095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45074" y="2892921"/>
            <a:ext cx="209550" cy="20955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23374" y="2892921"/>
            <a:ext cx="209550" cy="20955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66750" y="428625"/>
            <a:ext cx="11525250" cy="4095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1E3A8A"/>
                </a:solidFill>
                <a:latin typeface="Outfit"/>
              </a:rPr>
              <a:t>Cellules Photoélectriques (Optiques)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23875" y="428625"/>
            <a:ext cx="47625" cy="409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1943100"/>
            <a:ext cx="5405437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90575" y="1943100"/>
            <a:ext cx="513873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Pressostat (TOR)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Bascule un contact électrique dès qu'une pression seuil est atteinte (ex: 6 bars d'air).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0575" y="2526803"/>
            <a:ext cx="513873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Transmetteur (Analogique)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Mesure en continu et délivre un signal 4-20mA ou 0-10V proportionnel.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0575" y="3110507"/>
            <a:ext cx="513873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Applications 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Surveillance du réseau d'air comprimé, lignes hydrauliques et cuves sous pression.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2212" y="1952625"/>
            <a:ext cx="5386387" cy="36004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1971675"/>
            <a:ext cx="152400" cy="15240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75" y="2555378"/>
            <a:ext cx="152400" cy="1524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3139082"/>
            <a:ext cx="152400" cy="152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66750" y="428625"/>
            <a:ext cx="11525250" cy="4095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1E3A8A"/>
                </a:solidFill>
                <a:latin typeface="Outfit"/>
              </a:rPr>
              <a:t>Capteurs de Pression &amp; Pressostats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3875" y="428625"/>
            <a:ext cx="47625" cy="409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778621"/>
            <a:ext cx="5405437" cy="194845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778621"/>
            <a:ext cx="5405437" cy="19484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3016746"/>
            <a:ext cx="5175646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D9488"/>
                </a:solidFill>
                <a:latin typeface="Outfit SemiBold"/>
              </a:rPr>
              <a:t>Sondes RTD (PT100 / PT1000)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3359646"/>
            <a:ext cx="492918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Résistance de platine dont la valeur varie très précisément avec la température (100 Ohms à 0°C).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3924300"/>
            <a:ext cx="492918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Standard absolu dans le secteur biopharmaceutique et chimique pour la régulation fine des réacteurs.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00812" y="3016746"/>
            <a:ext cx="5175646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D9488"/>
                </a:solidFill>
                <a:latin typeface="Outfit SemiBold"/>
              </a:rPr>
              <a:t>Thermocouples (Type K, J)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00812" y="3359646"/>
            <a:ext cx="492918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Jonction de deux métaux différents générant une micro-tension (mV) sous l'effet de la chaleur.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00812" y="3924300"/>
            <a:ext cx="4929187" cy="4694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Utilisés pour les très hautes températures (fours, extrudeuses, thermoformage).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6750" y="428625"/>
            <a:ext cx="11525250" cy="4095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1E3A8A"/>
                </a:solidFill>
                <a:latin typeface="Outfit"/>
              </a:rPr>
              <a:t>Sondes de Température (PT100 &amp; TC)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3875" y="428625"/>
            <a:ext cx="47625" cy="409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667297"/>
            <a:ext cx="3587799" cy="217095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2174" y="2667297"/>
            <a:ext cx="3587799" cy="217095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0474" y="2667297"/>
            <a:ext cx="3587799" cy="217095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950" y="2886372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2950" y="3476922"/>
            <a:ext cx="3120390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F2752"/>
                </a:solidFill>
                <a:latin typeface="Outfit SemiBold"/>
              </a:rPr>
              <a:t>Débitmètre Électromagnétique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2950" y="3819822"/>
            <a:ext cx="3149649" cy="70410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Mesure précise sans perte de charge pour fluides conducteurs. Idéal pour l'eau purifiée et liquides chimiques.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1249" y="2886372"/>
            <a:ext cx="457200" cy="457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21249" y="3476922"/>
            <a:ext cx="1800225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F2752"/>
                </a:solidFill>
                <a:latin typeface="Outfit SemiBold"/>
              </a:rPr>
              <a:t>Sonde à Ultrasons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21249" y="3819822"/>
            <a:ext cx="3149649" cy="70410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Mesure le niveau dans une cuve sans aucun contact physique avec le produit, par réflexion d'ondes sonores.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9549" y="2886372"/>
            <a:ext cx="457200" cy="4572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299549" y="3476922"/>
            <a:ext cx="2730341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650" i="0" u="none">
                <a:solidFill>
                  <a:srgbClr val="0F2752"/>
                </a:solidFill>
                <a:latin typeface="Outfit SemiBold"/>
              </a:rPr>
              <a:t>Détecteur à Lame Vibrante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99549" y="3819822"/>
            <a:ext cx="3149649" cy="70410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48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Vibre à haute fréquence. L'immersion dans le liquide ou la poudre stoppe la vibration et alerte l'automate.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2487" y="3010197"/>
            <a:ext cx="238125" cy="2095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97462" y="3010197"/>
            <a:ext cx="104775" cy="20955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09086" y="3010197"/>
            <a:ext cx="238125" cy="20955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66750" y="428625"/>
            <a:ext cx="11525250" cy="4095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1E3A8A"/>
                </a:solidFill>
                <a:latin typeface="Outfit"/>
              </a:rPr>
              <a:t>Débitmètres &amp; Détecteurs de Niveau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23875" y="428625"/>
            <a:ext cx="47625" cy="409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