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331" y="2120354"/>
            <a:ext cx="4605337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5375" y="2691854"/>
            <a:ext cx="10001250" cy="12266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b="0" sz="4200" i="0" u="none">
                <a:solidFill>
                  <a:srgbClr val="F9FAFB"/>
                </a:solidFill>
                <a:latin typeface="Poppins ExtraBold"/>
              </a:rPr>
              <a:t>Les Coulisses de la </a:t>
            </a:r>
            <a:r>
              <a:rPr b="0" sz="4200" i="0" u="none">
                <a:solidFill>
                  <a:srgbClr val="F9FAFB"/>
                </a:solidFill>
                <a:latin typeface="Poppins ExtraBold"/>
              </a:rPr>
              <a:t>Maintenance Chimique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7875" y="4108995"/>
            <a:ext cx="809625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D1D5DB"/>
                </a:solidFill>
                <a:latin typeface="Inter"/>
              </a:rPr>
              <a:t>Découvrez les métiers les plus recherchés, les plus stratégiques et les mieux rémunérés du secteur de la chimie et de la pharmacie en Belgique.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356" y="2225129"/>
            <a:ext cx="185737" cy="133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581025"/>
            <a:ext cx="5540692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Échangeurs de Chaleur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1390650"/>
            <a:ext cx="2066925" cy="314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1847850"/>
            <a:ext cx="5540692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10B981"/>
                </a:solidFill>
                <a:latin typeface="Poppins"/>
              </a:rPr>
              <a:t>Détartrage &amp; Épreuve de Pression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236220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Ouverture, nettoyage haute pression et épreuve hydraulique des faisceaux tubulaires.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310128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L'opération clé pour éviter les surchauffes et réduire l'empreinte carbone des usines chimiques.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1476375"/>
            <a:ext cx="16192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244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2605087"/>
            <a:ext cx="1600200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690812"/>
            <a:ext cx="123825" cy="142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0622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Culture Cellulaire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Contrôle des sondes de pH, d'oxygène dissous et de température en temps réel.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25" y="372903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Stérilisation CIP/SIP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Maintenance des cycles automatiques de nettoyage et stérilisation à la vapeur.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43957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Haute Technologie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À l'intersection de la biologie, de la mécanique et de l'automatisation.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025" y="2033587"/>
            <a:ext cx="5305425" cy="3600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3095625"/>
            <a:ext cx="17145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3762375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" y="4429125"/>
            <a:ext cx="190500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Bioréacteurs &amp; Fermenteurs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581025"/>
            <a:ext cx="5540692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Interventions à Haut Risque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1390650"/>
            <a:ext cx="1647825" cy="314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1847850"/>
            <a:ext cx="5540692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10B981"/>
                </a:solidFill>
                <a:latin typeface="Poppins"/>
              </a:rPr>
              <a:t>Tenues Hazmat &amp; Scaphandre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236220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Certaines interventions nécessitent un équipement de protection étanche autonome avec adduction d'air.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3101280"/>
            <a:ext cx="5276850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Une rigueur professionnelle exemplaire : le technicien de chimie est un expert entraîné aux normes de sécurité les plus strictes au monde.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1476375"/>
            <a:ext cx="14287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244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2605087"/>
            <a:ext cx="1400175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690812"/>
            <a:ext cx="161925" cy="142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0622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Systèmes DCS / SCADA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Surveillance continue des boucles de régulation et des vannes automatiques.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25" y="372903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Automates Programmables (API)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Diagnostic des défauts d'entrées/sorties et des bus de terrain (Profibus/Profinet).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43957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Complémentarité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Le lien permanent entre l'opérateur de console et le technicien de terrain.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025" y="2033587"/>
            <a:ext cx="5305425" cy="3600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3095625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3762375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" y="4429125"/>
            <a:ext cx="238125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Supervision &amp; Automatisation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581025"/>
            <a:ext cx="5540692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Contrôle Non Destructif (CND)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1390650"/>
            <a:ext cx="1647825" cy="314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1847850"/>
            <a:ext cx="5540692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10B981"/>
                </a:solidFill>
                <a:latin typeface="Poppins"/>
              </a:rPr>
              <a:t>Ultrasons &amp; Magnétoscopie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236220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Mesure d'épaisseur de corrosion au micron près sans avoir à couper les tuyauteries.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310128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Technique de pointe pour anticiper l'usure du métal avant même qu'une micro-fissure n'apparaisse.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1476375"/>
            <a:ext cx="14287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81025" y="1881187"/>
          <a:ext cx="11010898" cy="3905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168128"/>
                <a:gridCol w="3662808"/>
                <a:gridCol w="2802284"/>
                <a:gridCol w="2377678"/>
              </a:tblGrid>
              <a:tr h="78105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10B981"/>
                          </a:solidFill>
                          <a:latin typeface="Poppins"/>
                        </a:rPr>
                        <a:t>Métier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10B981"/>
                          </a:solidFill>
                          <a:latin typeface="Poppins"/>
                        </a:rPr>
                        <a:t>Missions Principales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10B981"/>
                          </a:solidFill>
                          <a:latin typeface="Poppins"/>
                        </a:rPr>
                        <a:t>Compétences Clés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10B981"/>
                          </a:solidFill>
                          <a:latin typeface="Poppins"/>
                        </a:rPr>
                        <a:t>Environnement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E5E7EB"/>
                          </a:solidFill>
                          <a:latin typeface="Inter"/>
                        </a:rPr>
                        <a:t>Opérateur de Procédé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Pilotage des réactions, prélèvements, réglage des consignes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Chimie de base, régulation, sécurité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Unité de production / DCS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E5E7EB"/>
                          </a:solidFill>
                          <a:latin typeface="Inter"/>
                        </a:rPr>
                        <a:t>Technicien Maintenance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Dépannage mécanique, pompes, vannes, instrumentation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Mécatronique, hydraulique, pneumatique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Terrain / Atelier mécanique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E5E7EB"/>
                          </a:solidFill>
                          <a:latin typeface="Inter"/>
                        </a:rPr>
                        <a:t>Technicien Instrumentiste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Calibration des capteurs, vannes régulatrices, boucles 4-20mA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Électronique, métrologie, automates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Instrumentation / Labo de test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E5E7EB"/>
                          </a:solidFill>
                          <a:latin typeface="Inter"/>
                        </a:rPr>
                        <a:t>Agent de Prévention HSE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Contrôle des permis de travail, analyse de risques, LOTO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Normes Seveso, règlementation, sécurité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E5E7EB"/>
                          </a:solidFill>
                          <a:latin typeface="Inter"/>
                        </a:rPr>
                        <a:t>Site industriel global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90550" y="2452687"/>
            <a:ext cx="2168128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58678" y="2452687"/>
            <a:ext cx="3662808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21487" y="2452687"/>
            <a:ext cx="2802284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223771" y="2452687"/>
            <a:ext cx="2377678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90550" y="3290887"/>
            <a:ext cx="216812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8678" y="3290887"/>
            <a:ext cx="366280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21487" y="3290887"/>
            <a:ext cx="2802284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223771" y="3290887"/>
            <a:ext cx="237767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90550" y="4119562"/>
            <a:ext cx="216812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58678" y="4119562"/>
            <a:ext cx="366280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421487" y="4119562"/>
            <a:ext cx="2802284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223771" y="4119562"/>
            <a:ext cx="237767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90550" y="4948237"/>
            <a:ext cx="216812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58678" y="4948237"/>
            <a:ext cx="366280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21487" y="4948237"/>
            <a:ext cx="2802284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223771" y="4948237"/>
            <a:ext cx="237767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Panorama des Métiers essenscia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881312"/>
            <a:ext cx="5324475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881312"/>
            <a:ext cx="5324475" cy="190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3925" y="3224212"/>
            <a:ext cx="4870608" cy="333375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Salaires &amp; Avantages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3925" y="3671887"/>
            <a:ext cx="46386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CA3AF"/>
                </a:solidFill>
                <a:latin typeface="Inter"/>
              </a:rPr>
              <a:t>Le secteur de la chimie et de la pharma figure parmi les </a:t>
            </a:r>
            <a:r>
              <a:rPr b="1" sz="1350" i="0" u="none">
                <a:solidFill>
                  <a:srgbClr val="F9FAFB"/>
                </a:solidFill>
                <a:latin typeface="Inter"/>
              </a:rPr>
              <a:t>mieux rémunérés de Belgique</a:t>
            </a:r>
            <a:r>
              <a:rPr b="0" sz="1350" i="0" u="none">
                <a:solidFill>
                  <a:srgbClr val="9CA3AF"/>
                </a:solidFill>
                <a:latin typeface="Inter"/>
              </a:rPr>
              <a:t> (primes d'équipes, de feu continu, chèques-repas, assurance groupe).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3224212"/>
            <a:ext cx="4870608" cy="333375"/>
          </a:xfrm>
          <a:prstGeom prst="rect">
            <a:avLst/>
          </a:prstGeom>
          <a:noFill/>
        </p:spPr>
        <p:txBody>
          <a:bodyPr wrap="square" lIns="28575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6B6D4"/>
                </a:solidFill>
                <a:latin typeface="Poppins"/>
              </a:rPr>
              <a:t>Stabilité Absolue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3671887"/>
            <a:ext cx="46386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CA3AF"/>
                </a:solidFill>
                <a:latin typeface="Inter"/>
              </a:rPr>
              <a:t>Un secteur résilient qui ne connaît pas la crise. Les compétences acquises lors de votre formation vous garantissent un </a:t>
            </a:r>
            <a:r>
              <a:rPr b="1" sz="1350" i="0" u="none">
                <a:solidFill>
                  <a:srgbClr val="F9FAFB"/>
                </a:solidFill>
                <a:latin typeface="Inter"/>
              </a:rPr>
              <a:t>emploi durable à vie</a:t>
            </a:r>
            <a:r>
              <a:rPr b="0" sz="1350" i="0" u="none">
                <a:solidFill>
                  <a:srgbClr val="9CA3AF"/>
                </a:solidFill>
                <a:latin typeface="Inter"/>
              </a:rPr>
              <a:t>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25" y="3271837"/>
            <a:ext cx="228600" cy="2286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3271837"/>
            <a:ext cx="285750" cy="228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Pourquoi Rejoindre la Chimie 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150" y="4038600"/>
            <a:ext cx="5981700" cy="6000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276" y="2219325"/>
            <a:ext cx="11581447" cy="904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F9FAFB"/>
                </a:solidFill>
                <a:latin typeface="Poppins"/>
              </a:rPr>
              <a:t>Prêts pour le Grand Saut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025" y="3314700"/>
            <a:ext cx="11029950" cy="342900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b="0" sz="1800" i="0" u="none">
                <a:solidFill>
                  <a:srgbClr val="10B981"/>
                </a:solidFill>
                <a:latin typeface="Inter"/>
              </a:rPr>
              <a:t>L'Opération Coup de Poing Pénurie est votre tremplin vers l'emploi.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812" y="3362325"/>
            <a:ext cx="228600" cy="2286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4257675"/>
            <a:ext cx="219075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1025" y="1438275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81025" y="2209800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81025" y="2981325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81025" y="3752850"/>
            <a:ext cx="1102995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81025" y="4695825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81025" y="2200275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81025" y="2200275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81025" y="297180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81025" y="297180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1025" y="3743325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81025" y="3743325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81025" y="468630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81025" y="468630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81025" y="5457825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81025" y="5457825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581150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76400" y="1588293"/>
            <a:ext cx="99345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https://image.kindle-tech.com/images/faqs/34502/main_image_1765073806_6934e38e3b394.webp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6400" y="1821656"/>
            <a:ext cx="99345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kindle-tech.com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2352675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76400" y="2359818"/>
            <a:ext cx="99345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https://servicon.com/wp-content/uploads/2024/03/Pharmacy_Cleaning-scaled.jpeg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76400" y="2593181"/>
            <a:ext cx="99345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servicon.com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3124200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76400" y="3131343"/>
            <a:ext cx="99345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https://gelanpetro.com/wp-content/uploads/2026/04/distillation-columns-inspection.webp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76400" y="3364706"/>
            <a:ext cx="99345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gelanpetro.com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3981450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76400" y="3895725"/>
            <a:ext cx="9934575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https://assets.linde.com/-/media/celum-connect/2024/02/08/15/40/adobestock_79463153_br_fin_188253.png?impolicy=focal-point&amp;cw=736&amp;ch=414&amp;fx=1500&amp;fy=996&amp;r=0a05f5d538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76400" y="4314825"/>
            <a:ext cx="99345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www.linde.kz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4838700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76400" y="4845843"/>
            <a:ext cx="99345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https://pressure-tank.com/wp-content/uploads/2026/04/Customer-Visit-at-Workshop-Level2.jpg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76400" y="5079206"/>
            <a:ext cx="99345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pressure-tank.com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5610225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76400" y="5617368"/>
            <a:ext cx="99345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https://zetabiosystem.com/wp-content/uploads/2025/12/Fermenter-1.jpg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76400" y="5850731"/>
            <a:ext cx="99345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zetabiosystem.com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90662" y="2681287"/>
            <a:ext cx="9210675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490662" y="3452812"/>
            <a:ext cx="9210675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490662" y="3443287"/>
            <a:ext cx="92106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490662" y="3443287"/>
            <a:ext cx="92106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490662" y="4214812"/>
            <a:ext cx="92106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490662" y="4214812"/>
            <a:ext cx="92106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662" y="2824162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86037" y="2831306"/>
            <a:ext cx="81153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https://southwestfireacademy.ca/wp-content/uploads/2023/03/Hazmat-Technician.jpeg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86037" y="3064668"/>
            <a:ext cx="81153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southwestfireacademy.ca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662" y="3595687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6037" y="3602831"/>
            <a:ext cx="81153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https://www.infinite-uptime.com/wp-content/uploads/2026/06/Chemical-Industrial-When-the-Equipment-Lies-the-Process-Pays-1.webp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86037" y="3836193"/>
            <a:ext cx="81153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www.infinite-uptime.com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662" y="4367212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586037" y="4374356"/>
            <a:ext cx="81153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CA3AF"/>
                </a:solidFill>
                <a:latin typeface="Inter"/>
              </a:rPr>
              <a:t>https://www.groupeonet.com/wp-content/uploads/2023/03/CND-INTERVENTION.jpg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86037" y="4607718"/>
            <a:ext cx="81153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www.groupeonet.com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3887" y="2286000"/>
            <a:ext cx="3324225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200" i="0" u="none">
                <a:solidFill>
                  <a:srgbClr val="06B6D4"/>
                </a:solidFill>
                <a:latin typeface="Inter"/>
              </a:rPr>
              <a:t>MODULE 1 • OPPORTUNITÉS MÉTIER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0625" y="2590800"/>
            <a:ext cx="5990748" cy="723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750" i="0" u="none">
                <a:solidFill>
                  <a:srgbClr val="F9FAFB"/>
                </a:solidFill>
                <a:latin typeface="Poppins"/>
              </a:rPr>
              <a:t>Le Métier en Pénurie N°1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3714750"/>
            <a:ext cx="7620000" cy="857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9CA3AF"/>
                </a:solidFill>
                <a:latin typeface="Inter"/>
              </a:rPr>
              <a:t>En Wallonie et à Bruxelles, 73% des entreprises de la chimie et de la pharma recrutent activement. Les profils techniques de maintenance et de procédé sont les plus convoités 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652712"/>
            <a:ext cx="5324475" cy="2362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550" y="3043237"/>
            <a:ext cx="4543425" cy="1238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9750"/>
              </a:lnSpc>
            </a:pPr>
            <a:r>
              <a:rPr b="0" sz="9750" i="0" u="none">
                <a:solidFill>
                  <a:srgbClr val="10B981"/>
                </a:solidFill>
                <a:latin typeface="Poppins ExtraBold"/>
              </a:rPr>
              <a:t>1 600+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550" y="4376737"/>
            <a:ext cx="4543425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650" i="0" u="none">
                <a:solidFill>
                  <a:srgbClr val="D1D5DB"/>
                </a:solidFill>
                <a:latin typeface="Inter SemiBold"/>
              </a:rPr>
              <a:t>Postes à pourvoir chaque année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847975"/>
            <a:ext cx="5590698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100" i="0" u="none">
                <a:solidFill>
                  <a:srgbClr val="F9FAFB"/>
                </a:solidFill>
                <a:latin typeface="Poppins"/>
              </a:rPr>
              <a:t>Une opportunité en 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390900"/>
            <a:ext cx="53244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CA3AF"/>
                </a:solidFill>
                <a:latin typeface="Inter"/>
              </a:rPr>
              <a:t>Grâce à l'</a:t>
            </a:r>
            <a:r>
              <a:rPr b="1" sz="1350" i="0" u="none">
                <a:solidFill>
                  <a:srgbClr val="F9FAFB"/>
                </a:solidFill>
                <a:latin typeface="Inter"/>
              </a:rPr>
              <a:t>Opération Coup de Poing Pénurie essenscia</a:t>
            </a:r>
            <a:r>
              <a:rPr b="0" sz="1350" i="0" u="none">
                <a:solidFill>
                  <a:srgbClr val="9CA3AF"/>
                </a:solidFill>
                <a:latin typeface="Inter"/>
              </a:rPr>
              <a:t>, vous vous formez directement pour répondre aux besoins d'usines chimiques et pharmaceutiques de pointe.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4305300"/>
            <a:ext cx="53244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CA3AF"/>
                </a:solidFill>
                <a:latin typeface="Inter"/>
              </a:rPr>
              <a:t>Emploi stable, primes sectorielles avantageuses, et missions ultra-technologiques vous attendent dès votre certification.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Un Secteur qui Recrute Fort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8637" y="2428875"/>
            <a:ext cx="3514725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200" i="0" u="none">
                <a:solidFill>
                  <a:srgbClr val="06B6D4"/>
                </a:solidFill>
                <a:latin typeface="Inter"/>
              </a:rPr>
              <a:t>MODULE 2 • LES OPÉRATIONS D'ÉLITE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90499" y="2733675"/>
            <a:ext cx="8011001" cy="723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750" i="0" u="none">
                <a:solidFill>
                  <a:srgbClr val="F9FAFB"/>
                </a:solidFill>
                <a:latin typeface="Poppins"/>
              </a:rPr>
              <a:t>10 Interventions Spectaculaires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3857625"/>
            <a:ext cx="762000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9CA3AF"/>
                </a:solidFill>
                <a:latin typeface="Inter"/>
              </a:rPr>
              <a:t>Découvrez concrètement ce que fait un technicien de maintenance en chimie et pharma au quotidien.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581025"/>
            <a:ext cx="5540692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Maintenance des Réacteurs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1390650"/>
            <a:ext cx="1895475" cy="314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1847850"/>
            <a:ext cx="5540692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10B981"/>
                </a:solidFill>
                <a:latin typeface="Poppins"/>
              </a:rPr>
              <a:t>Révision des Cuves &amp; Agitateurs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236220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Inspection interne et maintenance des garnitures mécaniques d'étanchéité sur des réacteurs sous pression de 50 000 litres.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310128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Le garant de la sécurité ultime : empêcher la moindre fuite thermique ou chimique lors des réactions de polymérisation.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1476375"/>
            <a:ext cx="14287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244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2605087"/>
            <a:ext cx="2324100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690812"/>
            <a:ext cx="161925" cy="142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0622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Milieu Stérile ISO 5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Maintenance des systèmes HVAC et filtres HEPA à haute efficacité.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25" y="372903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Lignes de Remplissage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Calibration de précision au microlitre des seringues et flacons de vaccins.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43957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Exigence Qualité GMP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Chaque intervention protège la vie des futurs patients.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025" y="2033587"/>
            <a:ext cx="5305425" cy="3600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3095625"/>
            <a:ext cx="238125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3762375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" y="4429125"/>
            <a:ext cx="190500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Bio-Pharmacie &amp; Salles Blanches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581025"/>
            <a:ext cx="5540692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Colonnes de Distillation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1390650"/>
            <a:ext cx="2152650" cy="314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1847850"/>
            <a:ext cx="5540692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10B981"/>
                </a:solidFill>
                <a:latin typeface="Poppins"/>
              </a:rPr>
              <a:t>Inspection des Plateaux à 60m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2362200"/>
            <a:ext cx="5276850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Maintenance préventive lors des grands arrêts d'usine (Shutdowns) pour nettoyer et contrôler l'usure des plateaux de séparation.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3375570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D1D5DB"/>
                </a:solidFill>
                <a:latin typeface="Inter"/>
              </a:rPr>
              <a:t>Un travail d'équipe impressionnant qui permet de purifier les matières premières de toute l'industrie.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1476375"/>
            <a:ext cx="161925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244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2605087"/>
            <a:ext cx="1800225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690812"/>
            <a:ext cx="142875" cy="142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0622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Vannes Régulatrices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Maintenance des actionneurs pneumatiques et positionneurs numériques.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25" y="372903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Lignes Inox &amp; Téflon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Montage étanche résistant aux acides et bases concentrés.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4395787"/>
            <a:ext cx="4981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9FAFB"/>
                </a:solidFill>
                <a:latin typeface="Inter"/>
              </a:rPr>
              <a:t>Consignation LOTO :</a:t>
            </a:r>
            <a:r>
              <a:rPr b="0" sz="1350" i="0" u="none">
                <a:solidFill>
                  <a:srgbClr val="D1D5DB"/>
                </a:solidFill>
                <a:latin typeface="Inter"/>
              </a:rPr>
              <a:t> Maîtrise parfaite des procédures d'isolement avant ouverture de ligne.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025" y="2033587"/>
            <a:ext cx="5305425" cy="3600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3095625"/>
            <a:ext cx="238125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4429125"/>
            <a:ext cx="171450" cy="2000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Tuyauterie &amp; Vannes Sécurité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662237"/>
            <a:ext cx="3517850" cy="2343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000" y="2662237"/>
            <a:ext cx="3517850" cy="23431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2975" y="2662237"/>
            <a:ext cx="3517850" cy="23431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2938462"/>
            <a:ext cx="523875" cy="523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250" y="3633787"/>
            <a:ext cx="311367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F9FAFB"/>
                </a:solidFill>
                <a:latin typeface="Poppins"/>
              </a:rPr>
              <a:t>Alignement Laser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4043362"/>
            <a:ext cx="296540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Alignement au centième de millimètre entre l'arbre du moteur électrique et la pompe centrifuge.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3225" y="2938462"/>
            <a:ext cx="523875" cy="523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13225" y="3633787"/>
            <a:ext cx="311367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F9FAFB"/>
                </a:solidFill>
                <a:latin typeface="Poppins"/>
              </a:rPr>
              <a:t>Garnitures Mécaniques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3225" y="4043362"/>
            <a:ext cx="296540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Remplacement des systèmes d'étanchéité double avec fluide de barrage pour réactifs corrosifs.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9200" y="2938462"/>
            <a:ext cx="523875" cy="5238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69200" y="3633787"/>
            <a:ext cx="311367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F9FAFB"/>
                </a:solidFill>
                <a:latin typeface="Poppins"/>
              </a:rPr>
              <a:t>Analyse Vibratoire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69200" y="4043362"/>
            <a:ext cx="296540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CA3AF"/>
                </a:solidFill>
                <a:latin typeface="Inter"/>
              </a:rPr>
              <a:t>Détection précoce de la cavitation et de l'usure des roulements avant toute défaillance.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5362" y="3076575"/>
            <a:ext cx="247650" cy="2476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8000" y="3076575"/>
            <a:ext cx="314325" cy="2476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3975" y="3076575"/>
            <a:ext cx="314325" cy="2476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9FAFB"/>
                </a:solidFill>
                <a:latin typeface="Poppins"/>
              </a:rPr>
              <a:t>Pompes &amp; Organes de Transfert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