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4.png"/><Relationship Id="rId4" Type="http://schemas.openxmlformats.org/officeDocument/2006/relationships/image" Target="../media/image25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6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5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43425" y="2147887"/>
            <a:ext cx="3105150" cy="161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050" i="0" u="none">
                <a:solidFill>
                  <a:srgbClr val="0F172A"/>
                </a:solidFill>
                <a:latin typeface="Inter"/>
              </a:rPr>
              <a:t>ESSENSCIA X TECHNOCAMPUS / FOREM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45406" y="2595562"/>
            <a:ext cx="9501187" cy="12573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4950"/>
              </a:lnSpc>
            </a:pPr>
            <a:r>
              <a:rPr b="1" sz="4500" i="0" u="none">
                <a:solidFill>
                  <a:srgbClr val="00F2FE"/>
                </a:solidFill>
                <a:latin typeface="Chakra Petch"/>
              </a:rPr>
              <a:t>QUIZ CHALLENGE AUTOMATISME 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71625" y="4024312"/>
            <a:ext cx="9048750" cy="628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94A3B8"/>
                </a:solidFill>
                <a:latin typeface="Inter"/>
              </a:rPr>
              <a:t>Plongez au cœur du cerveau des usines chimiques &amp; pharmaceutiques : devenez les maîtres des automates et des robots.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5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2838450"/>
            <a:ext cx="10791825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Regarder les LED de la carte E/S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Le capteur s'allume-t-il sur le terrain ET la LED s'allume-t-elle sur la carte d'entrée de l'automate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286125"/>
            <a:ext cx="1079182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Consulter le tampon de diagnostic (Diagnostic Buffer)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Le logiciel (TIA Portal, ControlExpert) indique immédiatement l'adresse exacte du défaut.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990975"/>
            <a:ext cx="10791825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Forcer une sortie avec prudence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Tester si l'actionneur réagit physiquement via la console de programmation.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438650"/>
            <a:ext cx="10791825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Règle d'or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Ne modifiez jamais un programme sans comprendre la logique globale de sécurité du site !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847975"/>
            <a:ext cx="171450" cy="2476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3295650"/>
            <a:ext cx="285750" cy="2476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75" y="4000500"/>
            <a:ext cx="228600" cy="2476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4448175"/>
            <a:ext cx="285750" cy="2476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38BDF8"/>
                </a:solidFill>
                <a:latin typeface="Chakra Petch"/>
              </a:rPr>
              <a:t>MÉTHODE DE DIAGNOSTIC SUR AUTOMATE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5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85775" y="2419350"/>
          <a:ext cx="11220449" cy="2886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1742033"/>
                <a:gridCol w="3779490"/>
                <a:gridCol w="5698926"/>
              </a:tblGrid>
              <a:tr h="577215">
                <a:tc>
                  <a:txBody>
                    <a:bodyPr/>
                    <a:lstStyle/>
                    <a:p>
                      <a:pPr algn="l"/>
                      <a:r>
                        <a:rPr b="1" sz="1500" i="0" u="none">
                          <a:solidFill>
                            <a:srgbClr val="00F2FE"/>
                          </a:solidFill>
                          <a:latin typeface="Chakra Petch"/>
                        </a:rPr>
                        <a:t>Langage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6091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500" i="0" u="none">
                          <a:solidFill>
                            <a:srgbClr val="00F2FE"/>
                          </a:solidFill>
                          <a:latin typeface="Chakra Petch"/>
                        </a:rPr>
                        <a:t>Format Visuel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6091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500" i="0" u="none">
                          <a:solidFill>
                            <a:srgbClr val="00F2FE"/>
                          </a:solidFill>
                          <a:latin typeface="Chakra Petch"/>
                        </a:rPr>
                        <a:t>Domaine d'Utilisation Idéal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60911"/>
                    </a:solidFill>
                  </a:tcPr>
                </a:tc>
              </a:tr>
              <a:tr h="577215"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94A3B8"/>
                          </a:solidFill>
                          <a:latin typeface="Inter"/>
                        </a:rPr>
                        <a:t>LADDER (LD)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94A3B8"/>
                          </a:solidFill>
                          <a:latin typeface="Inter"/>
                        </a:rPr>
                        <a:t>Schéma à contacts (Schéma électrique)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94A3B8"/>
                          </a:solidFill>
                          <a:latin typeface="Inter"/>
                        </a:rPr>
                        <a:t>Débutants, électriciens, logique de verrouillage rapide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77215"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94A3B8"/>
                          </a:solidFill>
                          <a:latin typeface="Inter"/>
                        </a:rPr>
                        <a:t>FBD / LOG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94A3B8"/>
                          </a:solidFill>
                          <a:latin typeface="Inter"/>
                        </a:rPr>
                        <a:t>Blocs portes logiques (ET, OU, TEMPO)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94A3B8"/>
                          </a:solidFill>
                          <a:latin typeface="Inter"/>
                        </a:rPr>
                        <a:t>Traitement de signal, régulation de boucle, sécurité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77215"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94A3B8"/>
                          </a:solidFill>
                          <a:latin typeface="Inter"/>
                        </a:rPr>
                        <a:t>SCL / ST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94A3B8"/>
                          </a:solidFill>
                          <a:latin typeface="Inter"/>
                        </a:rPr>
                        <a:t>Texte structuré (type C / Python)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94A3B8"/>
                          </a:solidFill>
                          <a:latin typeface="Inter"/>
                        </a:rPr>
                        <a:t>Calculs mathématiques avancés, gestion de recettes pharma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77215"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94A3B8"/>
                          </a:solidFill>
                          <a:latin typeface="Inter"/>
                        </a:rPr>
                        <a:t>GRAFCET / SFC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94A3B8"/>
                          </a:solidFill>
                          <a:latin typeface="Inter"/>
                        </a:rPr>
                        <a:t>Étapes / Transitions séquentielles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94A3B8"/>
                          </a:solidFill>
                          <a:latin typeface="Inter"/>
                        </a:rPr>
                        <a:t>Processus séquentiels (Remplissage, Nettoyage en place CIP)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85775" y="3005137"/>
            <a:ext cx="1742033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27808" y="3005137"/>
            <a:ext cx="377949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007298" y="3005137"/>
            <a:ext cx="5698926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85775" y="3576637"/>
            <a:ext cx="1742033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7808" y="3576637"/>
            <a:ext cx="377949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007298" y="3576637"/>
            <a:ext cx="5698926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85775" y="4148137"/>
            <a:ext cx="1742033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27808" y="4148137"/>
            <a:ext cx="377949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007298" y="4148137"/>
            <a:ext cx="5698926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5775" y="4719637"/>
            <a:ext cx="1742033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2227808" y="4719637"/>
            <a:ext cx="377949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007298" y="4719637"/>
            <a:ext cx="5698926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85775" y="5291137"/>
            <a:ext cx="1742033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27808" y="5291137"/>
            <a:ext cx="377949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007298" y="5291137"/>
            <a:ext cx="5698926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38BDF8"/>
                </a:solidFill>
                <a:latin typeface="Chakra Petch"/>
              </a:rPr>
              <a:t>LES LANGAGES AUTOMATISMES (IEC 61131-3)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5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52637"/>
            <a:ext cx="5419725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5775" y="2586037"/>
            <a:ext cx="5690711" cy="295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00F2FE"/>
                </a:solidFill>
                <a:latin typeface="Chakra Petch"/>
              </a:rPr>
              <a:t>POURQUOI C'EST L'AVENIR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75" y="2995612"/>
            <a:ext cx="541972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4A3B8"/>
                </a:solidFill>
                <a:latin typeface="Inter"/>
              </a:rPr>
              <a:t>Dans la chimie et la pharmacie (Essenscia), les usines deviennent ultra-connectées 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775" y="3624262"/>
            <a:ext cx="541972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Traçabilité totale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Chaque lot de vaccin ou de polymère a son historique enregistré automatiquement.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4252912"/>
            <a:ext cx="5419725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Maintenance Prédictive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L'automate mesure les vibrations des machines pour prévenir le technicien *avant* que la panne ne survienne !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025" y="2062162"/>
            <a:ext cx="5400675" cy="36004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38BDF8"/>
                </a:solidFill>
                <a:latin typeface="Chakra Petch"/>
              </a:rPr>
              <a:t>L'AUTOMATISME DANS L'INDUSTRIE 4.0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5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887" y="2505075"/>
            <a:ext cx="11706225" cy="7905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00F2FE"/>
                </a:solidFill>
                <a:latin typeface="Chakra Petch"/>
              </a:rPr>
              <a:t>PRÊTS POUR LA PRATIQUE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5775" y="3486150"/>
            <a:ext cx="112204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b="0" sz="1350" i="0" u="none">
                <a:solidFill>
                  <a:srgbClr val="94A3B8"/>
                </a:solidFill>
                <a:latin typeface="Inter"/>
              </a:rPr>
              <a:t>Prochaine étape : Câbler et programmer vos premiers automates en atelier 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75" y="4124325"/>
            <a:ext cx="11220450" cy="228600"/>
          </a:xfrm>
          <a:prstGeom prst="rect">
            <a:avLst/>
          </a:prstGeom>
          <a:noFill/>
        </p:spPr>
        <p:txBody>
          <a:bodyPr wrap="square" lIns="190500" rIns="0" tIns="0" bIns="0" anchor="t">
            <a:spAutoFit/>
          </a:bodyPr>
          <a:lstStyle/>
          <a:p>
            <a:pPr algn="ctr"/>
            <a:r>
              <a:rPr b="1" sz="1500" i="0" u="none">
                <a:solidFill>
                  <a:srgbClr val="00F2FE"/>
                </a:solidFill>
                <a:latin typeface="Inter"/>
              </a:rPr>
              <a:t>Essenscia • TechnoCampus • Le Forem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1475" y="4143375"/>
            <a:ext cx="190500" cy="190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5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5775" y="2145506"/>
            <a:ext cx="112204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85775" y="2917031"/>
            <a:ext cx="112204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85775" y="3688556"/>
            <a:ext cx="112204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85775" y="2907506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85775" y="2907506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85775" y="3679031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85775" y="3679031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85775" y="4450556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85775" y="4450556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288381"/>
            <a:ext cx="857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81150" y="2295525"/>
            <a:ext cx="101250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https://www.mdpi.com/applsci/applsci-15-01550/article_deploy/html/images/applsci-15-01550-g006-550.jpg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81150" y="2528887"/>
            <a:ext cx="101250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www.mdpi.com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3059906"/>
            <a:ext cx="85725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81150" y="3067050"/>
            <a:ext cx="101250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https://image.made-in-china.com/2f0j00QaqcFCrWqEkT/PLC-Control-Board-PLC-Control-Panel-Industry-Automation.webp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81150" y="3300412"/>
            <a:ext cx="101250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jjmgl200517.en.made-in-china.com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75" y="3831431"/>
            <a:ext cx="857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581150" y="3838575"/>
            <a:ext cx="101250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https://plcprogramming.io/img/blog/editorial-2026/plc-troubleshooting-evidence-capture-editorial-2026-1200.webp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81150" y="4071937"/>
            <a:ext cx="101250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plcprogramming.io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4781550"/>
            <a:ext cx="857250" cy="4762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581150" y="4602956"/>
            <a:ext cx="10125075" cy="5572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www.powtech-technopharm.com/_next/image?url=https%3A%2F%2Fedge.sitecorecloud.io%2Fnurnbergmes0e18-nmmultisite6e34-prod50da-6065%2Fmedia%2FProject%2FNuernbergMesse%2FPOWTECH%2FDownloads-Pressemitteilungen-und-Articles%2FArticles%2FBilder%2Fpowtech-n-artikel-staubli-pharma-auxiliary-process.jpg%3Fh%3D2000%26iar%3D0%26w%3D4000&amp;w=3840&amp;q=75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81150" y="5207793"/>
            <a:ext cx="101250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www.powtech-technopharm.com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38BDF8"/>
                </a:solidFill>
                <a:latin typeface="Chakra Petch"/>
              </a:rPr>
              <a:t>IMAGE SOURCES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5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887" y="2209800"/>
            <a:ext cx="11706225" cy="1295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900" i="0" u="none">
                <a:solidFill>
                  <a:srgbClr val="00F2FE"/>
                </a:solidFill>
                <a:latin typeface="Chakra Petch"/>
              </a:rPr>
              <a:t>L'AUTOMATISME : DONNER LA VIE AUX MACHINES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5775" y="4019550"/>
            <a:ext cx="1122045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b="0" sz="1350" i="0" u="none">
                <a:solidFill>
                  <a:srgbClr val="94A3B8"/>
                </a:solidFill>
                <a:latin typeface="Inter"/>
              </a:rPr>
              <a:t>Un automate ne fatigue jamais, ne doute pas et traite des milliers de données à la seconde. Mais sans le technicien de maintenance, il reste totalement impuissant 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5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495550"/>
            <a:ext cx="3581400" cy="27336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5300" y="2495550"/>
            <a:ext cx="3581400" cy="27336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825" y="2495550"/>
            <a:ext cx="3581400" cy="2733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6272" y="3429000"/>
            <a:ext cx="3240405" cy="295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800" i="0" u="none">
                <a:solidFill>
                  <a:srgbClr val="00F2FE"/>
                </a:solidFill>
                <a:latin typeface="Chakra Petch"/>
              </a:rPr>
              <a:t>1. LES CAPTEURS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3425" y="3838575"/>
            <a:ext cx="3086100" cy="102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Les Yeux &amp; Oreilles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Détecter une présence, mesurer une pression, lire une température ou contrôler un niveau.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75797" y="3429000"/>
            <a:ext cx="3240405" cy="295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800" i="0" u="none">
                <a:solidFill>
                  <a:srgbClr val="00F2FE"/>
                </a:solidFill>
                <a:latin typeface="Chakra Petch"/>
              </a:rPr>
              <a:t>2. L'AUTOMATE (API/PLC)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52950" y="3838575"/>
            <a:ext cx="3086100" cy="102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Le Cerveau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Traiter le programme (LADDER/GRAFCET), analyser la logique et prendre les décisions instantanées.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95322" y="3429000"/>
            <a:ext cx="3240405" cy="295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800" i="0" u="none">
                <a:solidFill>
                  <a:srgbClr val="00F2FE"/>
                </a:solidFill>
                <a:latin typeface="Chakra Petch"/>
              </a:rPr>
              <a:t>3. LES ACTIONNEURS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72475" y="3838575"/>
            <a:ext cx="3086100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Les Bras &amp; Muscles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Électrovannes, moteurs, vérins pneumatiques, variateurs de vitesse et robots.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8350" y="2790825"/>
            <a:ext cx="476250" cy="4191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6450" y="2790825"/>
            <a:ext cx="419100" cy="4191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3587" y="2790825"/>
            <a:ext cx="523875" cy="4191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38BDF8"/>
                </a:solidFill>
                <a:latin typeface="Chakra Petch"/>
              </a:rPr>
              <a:t>LES 3 PILIERS DE L'AUTOMATISME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5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485775"/>
            <a:ext cx="5390673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38BDF8"/>
                </a:solidFill>
                <a:latin typeface="Chakra Petch"/>
              </a:rPr>
              <a:t>DÉFI 1 : LA DÉTECTION DE FLACONS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485775" y="1495425"/>
            <a:ext cx="5133975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9525"/>
            <a:ext cx="608647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" y="1800225"/>
            <a:ext cx="5390673" cy="295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00F2FE"/>
                </a:solidFill>
                <a:latin typeface="Chakra Petch"/>
              </a:rPr>
              <a:t>MISE EN SITUATION 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2209800"/>
            <a:ext cx="5133975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4A3B8"/>
                </a:solidFill>
                <a:latin typeface="Inter"/>
              </a:rPr>
              <a:t>Sur une ligne de conditionnement pharma, des flacons en verre défilent. Les flacons équipés d'un **bouchon métallique** doivent être comptés.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3095625"/>
            <a:ext cx="51339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Question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Quel capteur allez-vous utiliser pour détecter uniquement le bouchon métallique sans toucher le flacon 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5775" y="3752850"/>
            <a:ext cx="5133975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1" u="none">
                <a:solidFill>
                  <a:srgbClr val="00F2FE"/>
                </a:solidFill>
                <a:latin typeface="Inter"/>
              </a:rPr>
              <a:t>A) Capteur Optique | B) Capteur Inductif | C) Capteur Capacitif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5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733675"/>
            <a:ext cx="5419725" cy="22574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733675"/>
            <a:ext cx="5419725" cy="2257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1050" y="3028950"/>
            <a:ext cx="5070633" cy="295275"/>
          </a:xfrm>
          <a:prstGeom prst="rect">
            <a:avLst/>
          </a:prstGeom>
          <a:noFill/>
        </p:spPr>
        <p:txBody>
          <a:bodyPr wrap="square" lIns="22860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00F2FE"/>
                </a:solidFill>
                <a:latin typeface="Chakra Petch"/>
              </a:rPr>
              <a:t>POURQUOI L'INDUCTIF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1050" y="3438525"/>
            <a:ext cx="48291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4A3B8"/>
                </a:solidFill>
                <a:latin typeface="Inter"/>
              </a:rPr>
              <a:t>Le capteur inductif crée un champ magnétique oscillant. Il ne réagit **QU'AUX MATÉRIAUX MÉTALLIQUES**.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1050" y="4067175"/>
            <a:ext cx="48291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4A3B8"/>
                </a:solidFill>
                <a:latin typeface="Inter"/>
              </a:rPr>
              <a:t>Il ignore complètement le verre, le plastique, la poussière ou les gouttes de liquide 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1775" y="3028950"/>
            <a:ext cx="5070633" cy="295275"/>
          </a:xfrm>
          <a:prstGeom prst="rect">
            <a:avLst/>
          </a:prstGeom>
          <a:noFill/>
        </p:spPr>
        <p:txBody>
          <a:bodyPr wrap="square" lIns="22860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00F2FE"/>
                </a:solidFill>
                <a:latin typeface="Chakra Petch"/>
              </a:rPr>
              <a:t>POURQUOI PAS LES AUTRES 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1775" y="3438525"/>
            <a:ext cx="48291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Optique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Risque d'être perturbé par la transparence du verre ou de la condensation.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1775" y="4067175"/>
            <a:ext cx="48291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Capacitif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Détecte TOUT (verre, eau, plastique) et compterait les flacons sans bouchon !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050" y="3057525"/>
            <a:ext cx="228600" cy="2286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1775" y="3057525"/>
            <a:ext cx="228600" cy="228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38BDF8"/>
                </a:solidFill>
                <a:latin typeface="Chakra Petch"/>
              </a:rPr>
              <a:t>RÉPONSE AU DÉFI 1 : LE CAPTEUR INDUCTIF !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5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52637"/>
            <a:ext cx="5419725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5775" y="2424112"/>
            <a:ext cx="5690711" cy="295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00F2FE"/>
                </a:solidFill>
                <a:latin typeface="Chakra Petch"/>
              </a:rPr>
              <a:t>L'ARMOIRE AUTOMATE (PLC)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75" y="2833687"/>
            <a:ext cx="541972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4A3B8"/>
                </a:solidFill>
                <a:latin typeface="Inter"/>
              </a:rPr>
              <a:t>Dans un automate, les informations arrivent sur les **Entrées** et les commandes partent des **Sorties**.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775" y="3462337"/>
            <a:ext cx="541972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Question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Parmi les 4 composants suivants, lesquels sont des ENTRÉES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4119562"/>
            <a:ext cx="952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350" i="0" u="none">
                <a:solidFill>
                  <a:srgbClr val="94A3B8"/>
                </a:solidFill>
                <a:latin typeface="Inter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275" y="4119562"/>
            <a:ext cx="5229225" cy="257175"/>
          </a:xfrm>
          <a:prstGeom prst="rect">
            <a:avLst/>
          </a:prstGeom>
          <a:noFill/>
        </p:spPr>
        <p:txBody>
          <a:bodyPr wrap="square" lIns="9525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4A3B8"/>
                </a:solidFill>
                <a:latin typeface="Inter"/>
              </a:rPr>
              <a:t>1. Bouton Poussoir Arrêt d'Urgence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1025" y="4376737"/>
            <a:ext cx="952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350" i="0" u="none">
                <a:solidFill>
                  <a:srgbClr val="94A3B8"/>
                </a:solidFill>
                <a:latin typeface="Inter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275" y="4376737"/>
            <a:ext cx="5229225" cy="257175"/>
          </a:xfrm>
          <a:prstGeom prst="rect">
            <a:avLst/>
          </a:prstGeom>
          <a:noFill/>
        </p:spPr>
        <p:txBody>
          <a:bodyPr wrap="square" lIns="9525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4A3B8"/>
                </a:solidFill>
                <a:latin typeface="Inter"/>
              </a:rPr>
              <a:t>2. Voyant lumineux d'alarme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1025" y="4633912"/>
            <a:ext cx="952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350" i="0" u="none">
                <a:solidFill>
                  <a:srgbClr val="94A3B8"/>
                </a:solidFill>
                <a:latin typeface="Inter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275" y="4633912"/>
            <a:ext cx="5229225" cy="257175"/>
          </a:xfrm>
          <a:prstGeom prst="rect">
            <a:avLst/>
          </a:prstGeom>
          <a:noFill/>
        </p:spPr>
        <p:txBody>
          <a:bodyPr wrap="square" lIns="9525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4A3B8"/>
                </a:solidFill>
                <a:latin typeface="Inter"/>
              </a:rPr>
              <a:t>3. Électrovanne d'arrivée d'acide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1025" y="4891087"/>
            <a:ext cx="952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350" i="0" u="none">
                <a:solidFill>
                  <a:srgbClr val="94A3B8"/>
                </a:solidFill>
                <a:latin typeface="Inter"/>
              </a:rPr>
              <a:t>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6275" y="4891087"/>
            <a:ext cx="5229225" cy="257175"/>
          </a:xfrm>
          <a:prstGeom prst="rect">
            <a:avLst/>
          </a:prstGeom>
          <a:noFill/>
        </p:spPr>
        <p:txBody>
          <a:bodyPr wrap="square" lIns="9525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4A3B8"/>
                </a:solidFill>
                <a:latin typeface="Inter"/>
              </a:rPr>
              <a:t>4. Capteur de fin de course vérin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025" y="2062162"/>
            <a:ext cx="5400675" cy="36004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38BDF8"/>
                </a:solidFill>
                <a:latin typeface="Chakra Petch"/>
              </a:rPr>
              <a:t>DÉFI 2 : ENTRÉES &amp; SORTIES (I/O)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5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3057525"/>
            <a:ext cx="2238375" cy="12382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9750"/>
              </a:lnSpc>
            </a:pPr>
            <a:r>
              <a:rPr b="1" sz="9750" i="0" u="none">
                <a:solidFill>
                  <a:srgbClr val="00F2FE"/>
                </a:solidFill>
                <a:latin typeface="Chakra Petch"/>
              </a:rPr>
              <a:t>24V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5775" y="4391025"/>
            <a:ext cx="2238375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10B981"/>
                </a:solidFill>
                <a:latin typeface="Inter"/>
              </a:rPr>
              <a:t>Signal Logique (1)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95650" y="3028950"/>
            <a:ext cx="8831103" cy="295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00F2FE"/>
                </a:solidFill>
                <a:latin typeface="Chakra Petch"/>
              </a:rPr>
              <a:t>LES ENTRÉES (1 &amp; 4) VS SORTIES (2 &amp; 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95650" y="3438525"/>
            <a:ext cx="84105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Entrées (L'Automate LIT)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Le Bouton d'Urgence et le Capteur envoient du 24V DC vers l'automate quand ils s'activent (Signal 1).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95650" y="4067175"/>
            <a:ext cx="84105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Sorties (L'Automate COMMANDE)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L'automate fournit la tension au voyant et à l'électrovanne pour exécuter l'action 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38BDF8"/>
                </a:solidFill>
                <a:latin typeface="Chakra Petch"/>
              </a:rPr>
              <a:t>COMPRENDRE LE DIALOGUE DE L'AUTOMATE</a:t>
            </a:r>
          </a:p>
        </p:txBody>
      </p:sp>
      <p:sp>
        <p:nvSpPr>
          <p:cNvPr id="9" name="Rectangle 8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5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485775"/>
            <a:ext cx="5390673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38BDF8"/>
                </a:solidFill>
                <a:latin typeface="Chakra Petch"/>
              </a:rPr>
              <a:t>DÉFI 3 : LA SÉCURITÉ DU GRAFCET</a:t>
            </a:r>
          </a:p>
        </p:txBody>
      </p:sp>
      <p:sp>
        <p:nvSpPr>
          <p:cNvPr id="4" name="Rectangle 3"/>
          <p:cNvSpPr/>
          <p:nvPr/>
        </p:nvSpPr>
        <p:spPr>
          <a:xfrm>
            <a:off x="485775" y="1495425"/>
            <a:ext cx="5133975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9525"/>
            <a:ext cx="4667250" cy="190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" y="1800225"/>
            <a:ext cx="5390673" cy="295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00F2FE"/>
                </a:solidFill>
                <a:latin typeface="Chakra Petch"/>
              </a:rPr>
              <a:t>LE PIÈGE DE LA CHAUFFE 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2209800"/>
            <a:ext cx="51339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4A3B8"/>
                </a:solidFill>
                <a:latin typeface="Inter"/>
              </a:rPr>
              <a:t>Dans un réacteur chimique, l'étape 2 "Chauffage" s'arrête dès que le capteur valide la température de 80°C (Transition 2-&gt;3).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2838450"/>
            <a:ext cx="51339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Question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Si le câble du capteur de température est sectionné, que se passe-t-il 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5775" y="3495675"/>
            <a:ext cx="51339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1" u="none">
                <a:solidFill>
                  <a:srgbClr val="00F2FE"/>
                </a:solidFill>
                <a:latin typeface="Inter"/>
              </a:rPr>
              <a:t>L'automate passe-t-il à la suite ou reste-t-il bloqué en sécurité 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52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790825"/>
            <a:ext cx="5419725" cy="21431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790825"/>
            <a:ext cx="5419725" cy="21431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1050" y="3086100"/>
            <a:ext cx="5070633" cy="295275"/>
          </a:xfrm>
          <a:prstGeom prst="rect">
            <a:avLst/>
          </a:prstGeom>
          <a:noFill/>
        </p:spPr>
        <p:txBody>
          <a:bodyPr wrap="square" lIns="200025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00F2FE"/>
                </a:solidFill>
                <a:latin typeface="Chakra Petch"/>
              </a:rPr>
              <a:t>BLOCAGE STRICT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1050" y="3495675"/>
            <a:ext cx="4829175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4A3B8"/>
                </a:solidFill>
                <a:latin typeface="Inter"/>
              </a:rPr>
              <a:t>L'automate ne devine rien ! Tant que la condition de transition n'est pas remplie (signal = 0), il reste indéfiniment à l'étape actuelle.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1775" y="3086100"/>
            <a:ext cx="5070633" cy="295275"/>
          </a:xfrm>
          <a:prstGeom prst="rect">
            <a:avLst/>
          </a:prstGeom>
          <a:noFill/>
        </p:spPr>
        <p:txBody>
          <a:bodyPr wrap="square" lIns="22860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00F2FE"/>
                </a:solidFill>
                <a:latin typeface="Chakra Petch"/>
              </a:rPr>
              <a:t>LA BONNE PRATIQUE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1775" y="3495675"/>
            <a:ext cx="4829175" cy="102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4A3B8"/>
                </a:solidFill>
                <a:latin typeface="Inter"/>
              </a:rPr>
              <a:t>Les techniciens programment toujours une **temporisation d'alarme** (Watchdog) : </a:t>
            </a:r>
            <a:r>
              <a:rPr b="0" sz="1350" i="1" u="none">
                <a:solidFill>
                  <a:srgbClr val="94A3B8"/>
                </a:solidFill>
                <a:latin typeface="Inter"/>
              </a:rPr>
              <a:t>"Si après 15 min la température n'est pas atteinte, couper la chauffe et alerter le technicien !"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050" y="3114675"/>
            <a:ext cx="200025" cy="2286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1775" y="3114675"/>
            <a:ext cx="228600" cy="228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5775" y="485775"/>
            <a:ext cx="11706225" cy="4667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38BDF8"/>
                </a:solidFill>
                <a:latin typeface="Chakra Petch"/>
              </a:rPr>
              <a:t>RÉPONSE DÉFI 3 : LA RIGUEUR DE LA LOGIQUE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5775" y="1047750"/>
            <a:ext cx="11220450" cy="19050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