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4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5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7225" y="1962150"/>
            <a:ext cx="3257550" cy="2762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95437" y="2428875"/>
            <a:ext cx="9001125" cy="15811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38BDF8"/>
                </a:solidFill>
                <a:latin typeface="Chakra Petch"/>
              </a:rPr>
              <a:t>MAINTENANCE CHALLENGE 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09750" y="4152900"/>
            <a:ext cx="8572500" cy="628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0" sz="1650" i="0" u="none">
                <a:solidFill>
                  <a:srgbClr val="94A3B8"/>
                </a:solidFill>
                <a:latin typeface="Inter"/>
              </a:rPr>
              <a:t>Le Quiz interactif d'immersion pour les futurs experts en maintenance industrielle &amp; pharmaceutique.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52637"/>
            <a:ext cx="5419725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5775" y="2524125"/>
            <a:ext cx="5690711" cy="323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950" i="0" u="none">
                <a:solidFill>
                  <a:srgbClr val="38BDF8"/>
                </a:solidFill>
                <a:latin typeface="Chakra Petch"/>
              </a:rPr>
              <a:t>L'ENQUÊTE MÉCANIQUE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775" y="2990850"/>
            <a:ext cx="541972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Lors d'une ronde en usine, vous touchez le carter d'un moteur électrique : il est brûlant et vibre fort 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775" y="3619500"/>
            <a:ext cx="541972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CBD5E1"/>
                </a:solidFill>
                <a:latin typeface="Inter"/>
              </a:rPr>
              <a:t>Question :</a:t>
            </a:r>
            <a:r>
              <a:rPr b="0" sz="1350" i="0" u="none">
                <a:solidFill>
                  <a:srgbClr val="CBD5E1"/>
                </a:solidFill>
                <a:latin typeface="Inter"/>
              </a:rPr>
              <a:t> Citez 2 causes mécaniques possibles avant qu'il ne grille 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4276725"/>
            <a:ext cx="952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350" i="0" u="none">
                <a:solidFill>
                  <a:srgbClr val="CBD5E1"/>
                </a:solidFill>
                <a:latin typeface="Inter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275" y="4276725"/>
            <a:ext cx="5229225" cy="257175"/>
          </a:xfrm>
          <a:prstGeom prst="rect">
            <a:avLst/>
          </a:prstGeom>
          <a:noFill/>
        </p:spPr>
        <p:txBody>
          <a:bodyPr wrap="square" lIns="9525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1. Roulement usé ou grippé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1025" y="4533900"/>
            <a:ext cx="952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350" i="0" u="none">
                <a:solidFill>
                  <a:srgbClr val="CBD5E1"/>
                </a:solidFill>
                <a:latin typeface="Inter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6275" y="4533900"/>
            <a:ext cx="5229225" cy="257175"/>
          </a:xfrm>
          <a:prstGeom prst="rect">
            <a:avLst/>
          </a:prstGeom>
          <a:noFill/>
        </p:spPr>
        <p:txBody>
          <a:bodyPr wrap="square" lIns="9525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2. Mauvais alignement avec la pompe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1025" y="4791075"/>
            <a:ext cx="952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350" i="0" u="none">
                <a:solidFill>
                  <a:srgbClr val="CBD5E1"/>
                </a:solidFill>
                <a:latin typeface="Inter"/>
              </a:rPr>
              <a:t>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275" y="4791075"/>
            <a:ext cx="5229225" cy="257175"/>
          </a:xfrm>
          <a:prstGeom prst="rect">
            <a:avLst/>
          </a:prstGeom>
          <a:noFill/>
        </p:spPr>
        <p:txBody>
          <a:bodyPr wrap="square" lIns="9525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3. Grille de ventilation obstruée par la poussière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025" y="2062162"/>
            <a:ext cx="5400675" cy="36004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5775" y="485775"/>
            <a:ext cx="11706225" cy="4667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59E0B"/>
                </a:solidFill>
                <a:latin typeface="Chakra Petch"/>
              </a:rPr>
              <a:t>DÉFI 4 : MÉCANIQUE MOTEUR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5775" y="1047750"/>
            <a:ext cx="11220450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2967037"/>
            <a:ext cx="10791825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CBD5E1"/>
                </a:solidFill>
                <a:latin typeface="Inter"/>
              </a:rPr>
              <a:t>Un métier ultra-recherché :</a:t>
            </a:r>
            <a:r>
              <a:rPr b="0" sz="1350" i="0" u="none">
                <a:solidFill>
                  <a:srgbClr val="CBD5E1"/>
                </a:solidFill>
                <a:latin typeface="Inter"/>
              </a:rPr>
              <a:t> Le secteur chimie/pharma (Essenscia) manque cruellement de techniciens qualifiés en Wallonie.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414712"/>
            <a:ext cx="10791825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CBD5E1"/>
                </a:solidFill>
                <a:latin typeface="Inter"/>
              </a:rPr>
              <a:t>Des conditions d'emploi très attractives :</a:t>
            </a:r>
            <a:r>
              <a:rPr b="0" sz="1350" i="0" u="none">
                <a:solidFill>
                  <a:srgbClr val="CBD5E1"/>
                </a:solidFill>
                <a:latin typeface="Inter"/>
              </a:rPr>
              <a:t> Salaires motivants, primes d'équipe et sécurité d'emploi à long terme.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862387"/>
            <a:ext cx="10791825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CBD5E1"/>
                </a:solidFill>
                <a:latin typeface="Inter"/>
              </a:rPr>
              <a:t>Jamais de routine :</a:t>
            </a:r>
            <a:r>
              <a:rPr b="0" sz="1350" i="0" u="none">
                <a:solidFill>
                  <a:srgbClr val="CBD5E1"/>
                </a:solidFill>
                <a:latin typeface="Inter"/>
              </a:rPr>
              <a:t> Chaque jour apporte ses énigmes techniques. Vous devenez le "Dr. House" des machines 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310062"/>
            <a:ext cx="10791825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CBD5E1"/>
                </a:solidFill>
                <a:latin typeface="Inter"/>
              </a:rPr>
              <a:t>Un accompagnement sur-mesure :</a:t>
            </a:r>
            <a:r>
              <a:rPr b="0" sz="1350" i="0" u="none">
                <a:solidFill>
                  <a:srgbClr val="CBD5E1"/>
                </a:solidFill>
                <a:latin typeface="Inter"/>
              </a:rPr>
              <a:t> TechnoCampus et Forem vous forment pas à pas, quel que soit votre niveau au départ.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976562"/>
            <a:ext cx="257175" cy="2476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3424237"/>
            <a:ext cx="171450" cy="2476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775" y="3871912"/>
            <a:ext cx="228600" cy="2476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4319587"/>
            <a:ext cx="285750" cy="2476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5775" y="485775"/>
            <a:ext cx="11706225" cy="4667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59E0B"/>
                </a:solidFill>
                <a:latin typeface="Chakra Petch"/>
              </a:rPr>
              <a:t>POURQUOI VOUS ÊTES AU BON ENDROIT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5775" y="1047750"/>
            <a:ext cx="11220450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2887" y="2466975"/>
            <a:ext cx="11706225" cy="866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5250" i="0" u="none">
                <a:solidFill>
                  <a:srgbClr val="38BDF8"/>
                </a:solidFill>
                <a:latin typeface="Chakra Petch"/>
              </a:rPr>
              <a:t>PRÊTS À RELEVER LE DÉFI 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5775" y="3524250"/>
            <a:ext cx="112204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Bienvenue dans votre formation Technicien de Maintenance 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775" y="4162425"/>
            <a:ext cx="11220450" cy="228600"/>
          </a:xfrm>
          <a:prstGeom prst="rect">
            <a:avLst/>
          </a:prstGeom>
          <a:noFill/>
        </p:spPr>
        <p:txBody>
          <a:bodyPr wrap="square" lIns="238125" rIns="0" tIns="0" bIns="0" anchor="t">
            <a:spAutoFit/>
          </a:bodyPr>
          <a:lstStyle/>
          <a:p>
            <a:pPr algn="ctr"/>
            <a:r>
              <a:rPr b="1" sz="1500" i="0" u="none">
                <a:solidFill>
                  <a:srgbClr val="F59E0B"/>
                </a:solidFill>
                <a:latin typeface="Inter"/>
              </a:rPr>
              <a:t>Essenscia • TechnoCampus • Le Forem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7662" y="4181475"/>
            <a:ext cx="238125" cy="190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19325" y="2324100"/>
            <a:ext cx="77533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219325" y="3095625"/>
            <a:ext cx="77533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19325" y="3867150"/>
            <a:ext cx="77533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219325" y="3086100"/>
            <a:ext cx="77533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219325" y="3086100"/>
            <a:ext cx="77533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19325" y="3857625"/>
            <a:ext cx="77533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219325" y="3857625"/>
            <a:ext cx="77533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219325" y="4629150"/>
            <a:ext cx="77533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19325" y="4629150"/>
            <a:ext cx="77533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9325" y="2466975"/>
            <a:ext cx="857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314700" y="2474118"/>
            <a:ext cx="66579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CBD5E1"/>
                </a:solidFill>
                <a:latin typeface="Inter"/>
              </a:rPr>
              <a:t>https://easternhighway.com/wp-content/uploads/2022/01/p33.png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14700" y="2707481"/>
            <a:ext cx="66579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CBD5E1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easternhighway.com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9325" y="3238500"/>
            <a:ext cx="857250" cy="4762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314700" y="3245643"/>
            <a:ext cx="66579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CBD5E1"/>
                </a:solidFill>
                <a:latin typeface="Inter"/>
              </a:rPr>
              <a:t>https://www.clcillinois.edu/images/clcportallibraries/news-images/electrical-maintenance.jpg?sfvrsn=15949aa9_1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14700" y="3479006"/>
            <a:ext cx="66579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CBD5E1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www.clcillinois.edu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9325" y="4010025"/>
            <a:ext cx="857250" cy="4762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314700" y="4017168"/>
            <a:ext cx="66579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CBD5E1"/>
                </a:solidFill>
                <a:latin typeface="Inter"/>
              </a:rPr>
              <a:t>https://multi-craft.net/wp-content/uploads/2021/12/AdobeStock_299536258-scaled.jpeg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14700" y="4250531"/>
            <a:ext cx="66579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CBD5E1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multi-craft.net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9325" y="4781550"/>
            <a:ext cx="857250" cy="4762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314700" y="4788693"/>
            <a:ext cx="66579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CBD5E1"/>
                </a:solidFill>
                <a:latin typeface="Inter"/>
              </a:rPr>
              <a:t>https://itclearning.com/images/blog/electric-motor-troubleshooting.webp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14700" y="5022056"/>
            <a:ext cx="66579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CBD5E1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itclearning.com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85775" y="485775"/>
            <a:ext cx="11706225" cy="4667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59E0B"/>
                </a:solidFill>
                <a:latin typeface="Chakra Petch"/>
              </a:rPr>
              <a:t>IMAGE SOURCES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5775" y="1047750"/>
            <a:ext cx="11220450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2887" y="2638425"/>
            <a:ext cx="11706225" cy="695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200" i="0" u="none">
                <a:solidFill>
                  <a:srgbClr val="F59E0B"/>
                </a:solidFill>
                <a:latin typeface="Chakra Petch"/>
              </a:rPr>
              <a:t>RÈGLES DU JEU &amp; ESPRIT D'ÉQUIPE</a:t>
            </a:r>
          </a:p>
        </p:txBody>
      </p:sp>
      <p:sp>
        <p:nvSpPr>
          <p:cNvPr id="4" name="Rectangle 3"/>
          <p:cNvSpPr/>
          <p:nvPr/>
        </p:nvSpPr>
        <p:spPr>
          <a:xfrm>
            <a:off x="5524500" y="3571875"/>
            <a:ext cx="1143000" cy="38100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85775" y="3848100"/>
            <a:ext cx="112204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Pas de notes, pas de jugement ! Ici, les différences de niveau sont notre plus grande force : on joue en équipe et on apprend ensemble.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462212"/>
            <a:ext cx="3581400" cy="28003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5300" y="2462212"/>
            <a:ext cx="3581400" cy="28003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825" y="2462212"/>
            <a:ext cx="3581400" cy="2800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6272" y="3338512"/>
            <a:ext cx="3240405" cy="323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950" i="0" u="none">
                <a:solidFill>
                  <a:srgbClr val="38BDF8"/>
                </a:solidFill>
                <a:latin typeface="Chakra Petch"/>
              </a:rPr>
              <a:t>NIVEAU 1 : BON SENS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3425" y="3805237"/>
            <a:ext cx="3086100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10 Points. Questions basées sur la logique, l'observation et la sécurité du quotidien.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75797" y="3338512"/>
            <a:ext cx="3240405" cy="647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950" i="0" u="none">
                <a:solidFill>
                  <a:srgbClr val="38BDF8"/>
                </a:solidFill>
                <a:latin typeface="Chakra Petch"/>
              </a:rPr>
              <a:t>NIVEAU 2 : LOGIQUE TECHNIQUE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52950" y="4129087"/>
            <a:ext cx="3086100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20 Points. Questions sur le fonctionnement des systèmes électriques et mécaniques.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95322" y="3338512"/>
            <a:ext cx="3240405" cy="647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950" i="0" u="none">
                <a:solidFill>
                  <a:srgbClr val="38BDF8"/>
                </a:solidFill>
                <a:latin typeface="Chakra Petch"/>
              </a:rPr>
              <a:t>NIVEAU 3 : ENQUÊTEUR / EXPERT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72475" y="4129087"/>
            <a:ext cx="3086100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30 Points. Cas pratiques de dépannage réel inspirés des usines de chimie et pharmacie.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6450" y="2747962"/>
            <a:ext cx="400050" cy="4000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5975" y="2747962"/>
            <a:ext cx="400050" cy="4000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15500" y="2747962"/>
            <a:ext cx="400050" cy="4000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5775" y="485775"/>
            <a:ext cx="11706225" cy="4667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59E0B"/>
                </a:solidFill>
                <a:latin typeface="Chakra Petch"/>
              </a:rPr>
              <a:t>LES 3 NIVEAUX DE DÉFIS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85775" y="1047750"/>
            <a:ext cx="11220450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" y="485775"/>
            <a:ext cx="5390673" cy="4667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59E0B"/>
                </a:solidFill>
                <a:latin typeface="Chakra Petch"/>
              </a:rPr>
              <a:t>DÉFI 1 : SÉCURITÉ CHIMIE</a:t>
            </a:r>
          </a:p>
        </p:txBody>
      </p:sp>
      <p:sp>
        <p:nvSpPr>
          <p:cNvPr id="4" name="Rectangle 3"/>
          <p:cNvSpPr/>
          <p:nvPr/>
        </p:nvSpPr>
        <p:spPr>
          <a:xfrm>
            <a:off x="485775" y="1047750"/>
            <a:ext cx="5133975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9525"/>
            <a:ext cx="608647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" y="1352550"/>
            <a:ext cx="5390673" cy="323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950" i="0" u="none">
                <a:solidFill>
                  <a:srgbClr val="38BDF8"/>
                </a:solidFill>
                <a:latin typeface="Chakra Petch"/>
              </a:rPr>
              <a:t>MISE EN SITUATION 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775" y="1819275"/>
            <a:ext cx="51339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Une pompe de transfert produit chimique fuit légèrement. Vous devez intervenir pour changer le joint.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775" y="2447925"/>
            <a:ext cx="51339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CBD5E1"/>
                </a:solidFill>
                <a:latin typeface="Inter"/>
              </a:rPr>
              <a:t>Question :</a:t>
            </a:r>
            <a:r>
              <a:rPr b="0" sz="1350" i="0" u="none">
                <a:solidFill>
                  <a:srgbClr val="CBD5E1"/>
                </a:solidFill>
                <a:latin typeface="Inter"/>
              </a:rPr>
              <a:t> Quelle est votre TOUTE PREMIÈRE action avant de sortir les clés anglaises 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5775" y="3105150"/>
            <a:ext cx="5133975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1" u="none">
                <a:solidFill>
                  <a:srgbClr val="F59E0B"/>
                </a:solidFill>
                <a:latin typeface="Inter"/>
              </a:rPr>
              <a:t>Indice : Cela s'appelle la LOTO (Lockout/Tagout)...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890837"/>
            <a:ext cx="5419725" cy="19431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890837"/>
            <a:ext cx="5419725" cy="1943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1050" y="3186112"/>
            <a:ext cx="5070633" cy="323850"/>
          </a:xfrm>
          <a:prstGeom prst="rect">
            <a:avLst/>
          </a:prstGeom>
          <a:noFill/>
        </p:spPr>
        <p:txBody>
          <a:bodyPr wrap="square" lIns="247650" rIns="0" tIns="0" bIns="0" anchor="t">
            <a:spAutoFit/>
          </a:bodyPr>
          <a:lstStyle/>
          <a:p>
            <a:pPr algn="l"/>
            <a:r>
              <a:rPr b="1" sz="1950" i="0" u="none">
                <a:solidFill>
                  <a:srgbClr val="38BDF8"/>
                </a:solidFill>
                <a:latin typeface="Chakra Petch"/>
              </a:rPr>
              <a:t>LA BONNE DÉMARCHE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1050" y="3652837"/>
            <a:ext cx="4829175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CBD5E1"/>
                </a:solidFill>
                <a:latin typeface="Inter"/>
              </a:rPr>
              <a:t>Casser les énergies !</a:t>
            </a:r>
            <a:r>
              <a:rPr b="0" sz="1350" i="0" u="none">
                <a:solidFill>
                  <a:srgbClr val="CBD5E1"/>
                </a:solidFill>
                <a:latin typeface="Inter"/>
              </a:rPr>
              <a:t> Couper le fluide, isoler la ligne, vidanger et verrouiller avec votre cadenas personnel (Cadenassage / Consignation).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1775" y="3186112"/>
            <a:ext cx="5070633" cy="323850"/>
          </a:xfrm>
          <a:prstGeom prst="rect">
            <a:avLst/>
          </a:prstGeom>
          <a:noFill/>
        </p:spPr>
        <p:txBody>
          <a:bodyPr wrap="square" lIns="190500" rIns="0" tIns="0" bIns="0" anchor="t">
            <a:spAutoFit/>
          </a:bodyPr>
          <a:lstStyle/>
          <a:p>
            <a:pPr algn="l"/>
            <a:r>
              <a:rPr b="1" sz="1950" i="0" u="none">
                <a:solidFill>
                  <a:srgbClr val="38BDF8"/>
                </a:solidFill>
                <a:latin typeface="Chakra Petch"/>
              </a:rPr>
              <a:t>LE RÔLE DU MAINTENANCIER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1775" y="3652837"/>
            <a:ext cx="4829175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En chimie et pharmacie, un bon technicien n'est pas celui qui va le plus vite, mais celui qui rentre chez lui en toute sécurité chaque soir !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050" y="3224212"/>
            <a:ext cx="247650" cy="2476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1775" y="3224212"/>
            <a:ext cx="190500" cy="2476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5775" y="485775"/>
            <a:ext cx="11706225" cy="4667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59E0B"/>
                </a:solidFill>
                <a:latin typeface="Chakra Petch"/>
              </a:rPr>
              <a:t>RÉPONSE AU DÉFI 1 : LA CONSIGNATION !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5775" y="1047750"/>
            <a:ext cx="11220450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52637"/>
            <a:ext cx="5419725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5775" y="2524125"/>
            <a:ext cx="5690711" cy="323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950" i="0" u="none">
                <a:solidFill>
                  <a:srgbClr val="38BDF8"/>
                </a:solidFill>
                <a:latin typeface="Chakra Petch"/>
              </a:rPr>
              <a:t>LE MYSTÈRE DE L'ARMOIRE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775" y="2990850"/>
            <a:ext cx="541972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Une machine de conditionnement pharmaceutique s'arrête brutalement. L'écran reste noir.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775" y="3619500"/>
            <a:ext cx="541972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CBD5E1"/>
                </a:solidFill>
                <a:latin typeface="Inter"/>
              </a:rPr>
              <a:t>Question :</a:t>
            </a:r>
            <a:r>
              <a:rPr b="0" sz="1350" i="0" u="none">
                <a:solidFill>
                  <a:srgbClr val="CBD5E1"/>
                </a:solidFill>
                <a:latin typeface="Inter"/>
              </a:rPr>
              <a:t> Quel outil indispensable allez-vous utiliser pour vérifier si l'armoire est bien hors tension avant d'y mettre les mains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4276725"/>
            <a:ext cx="952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350" i="0" u="none">
                <a:solidFill>
                  <a:srgbClr val="CBD5E1"/>
                </a:solidFill>
                <a:latin typeface="Inter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275" y="4276725"/>
            <a:ext cx="5229225" cy="257175"/>
          </a:xfrm>
          <a:prstGeom prst="rect">
            <a:avLst/>
          </a:prstGeom>
          <a:noFill/>
        </p:spPr>
        <p:txBody>
          <a:bodyPr wrap="square" lIns="9525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A) Un tournevis testeur de phase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1025" y="4533900"/>
            <a:ext cx="952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350" i="0" u="none">
                <a:solidFill>
                  <a:srgbClr val="CBD5E1"/>
                </a:solidFill>
                <a:latin typeface="Inter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6275" y="4533900"/>
            <a:ext cx="5229225" cy="257175"/>
          </a:xfrm>
          <a:prstGeom prst="rect">
            <a:avLst/>
          </a:prstGeom>
          <a:noFill/>
        </p:spPr>
        <p:txBody>
          <a:bodyPr wrap="square" lIns="9525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B) Un VAT (Vérificateur d'Absence de Tension)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1025" y="4791075"/>
            <a:ext cx="952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350" i="0" u="none">
                <a:solidFill>
                  <a:srgbClr val="CBD5E1"/>
                </a:solidFill>
                <a:latin typeface="Inter"/>
              </a:rPr>
              <a:t>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275" y="4791075"/>
            <a:ext cx="5229225" cy="257175"/>
          </a:xfrm>
          <a:prstGeom prst="rect">
            <a:avLst/>
          </a:prstGeom>
          <a:noFill/>
        </p:spPr>
        <p:txBody>
          <a:bodyPr wrap="square" lIns="9525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C) Une pince ampèremétrique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025" y="2062162"/>
            <a:ext cx="5400675" cy="36004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5775" y="485775"/>
            <a:ext cx="11706225" cy="4667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59E0B"/>
                </a:solidFill>
                <a:latin typeface="Chakra Petch"/>
              </a:rPr>
              <a:t>DÉFI 2 : L'ENQUÊTE ÉLECTRIQUE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5775" y="1047750"/>
            <a:ext cx="11220450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" y="3009900"/>
            <a:ext cx="2886075" cy="1333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b="1" sz="10500" i="0" u="none">
                <a:solidFill>
                  <a:srgbClr val="F59E0B"/>
                </a:solidFill>
                <a:latin typeface="Chakra Petch"/>
              </a:rPr>
              <a:t>80%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5775" y="4438650"/>
            <a:ext cx="2886075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38BDF8"/>
                </a:solidFill>
                <a:latin typeface="Inter"/>
              </a:rPr>
              <a:t>Réfléchir &amp; Observer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48100" y="3128962"/>
            <a:ext cx="8251031" cy="323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950" i="0" u="none">
                <a:solidFill>
                  <a:srgbClr val="38BDF8"/>
                </a:solidFill>
                <a:latin typeface="Chakra Petch"/>
              </a:rPr>
              <a:t>LE DIAGNOSTIC AVANT TOUT 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48100" y="3595687"/>
            <a:ext cx="785812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80% du temps de dépannage consiste à analyser le schéma, comprendre le problème et poser le bon diagnostic. Seuls 20% servent à remplacer la pièce 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48100" y="4224337"/>
            <a:ext cx="7858125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Même sans expérience préalable, votre sens logique est votre premier outil.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775" y="485775"/>
            <a:ext cx="11706225" cy="4667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59E0B"/>
                </a:solidFill>
                <a:latin typeface="Chakra Petch"/>
              </a:rPr>
              <a:t>LE SECRET DES MEILLEURS TECHNICIENS</a:t>
            </a:r>
          </a:p>
        </p:txBody>
      </p:sp>
      <p:sp>
        <p:nvSpPr>
          <p:cNvPr id="9" name="Rectangle 8"/>
          <p:cNvSpPr/>
          <p:nvPr/>
        </p:nvSpPr>
        <p:spPr>
          <a:xfrm>
            <a:off x="485775" y="1047750"/>
            <a:ext cx="11220450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" y="485775"/>
            <a:ext cx="5390673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59E0B"/>
                </a:solidFill>
                <a:latin typeface="Chakra Petch"/>
              </a:rPr>
              <a:t>DÉFI 3 : AUTOMATISME &amp; CAPTEURS</a:t>
            </a:r>
          </a:p>
        </p:txBody>
      </p:sp>
      <p:sp>
        <p:nvSpPr>
          <p:cNvPr id="4" name="Rectangle 3"/>
          <p:cNvSpPr/>
          <p:nvPr/>
        </p:nvSpPr>
        <p:spPr>
          <a:xfrm>
            <a:off x="485775" y="1495425"/>
            <a:ext cx="5133975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9525"/>
            <a:ext cx="608647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" y="1800225"/>
            <a:ext cx="5390673" cy="323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950" i="0" u="none">
                <a:solidFill>
                  <a:srgbClr val="38BDF8"/>
                </a:solidFill>
                <a:latin typeface="Chakra Petch"/>
              </a:rPr>
              <a:t>LE BUG DU CAPTEUR 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775" y="2266950"/>
            <a:ext cx="51339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Une cuve de réactif liquide déborde, mais l'automate indique sur l'écran que la cuve est "VIDE".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775" y="2895600"/>
            <a:ext cx="51339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CBD5E1"/>
                </a:solidFill>
                <a:latin typeface="Inter"/>
              </a:rPr>
              <a:t>Question :</a:t>
            </a:r>
            <a:r>
              <a:rPr b="0" sz="1350" i="0" u="none">
                <a:solidFill>
                  <a:srgbClr val="CBD5E1"/>
                </a:solidFill>
                <a:latin typeface="Inter"/>
              </a:rPr>
              <a:t> D'où peut venir l'erreur ? Réfléchissons aux hypothèses 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5775" y="3552825"/>
            <a:ext cx="5133975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1" u="none">
                <a:solidFill>
                  <a:srgbClr val="38BDF8"/>
                </a:solidFill>
                <a:latin typeface="Inter"/>
              </a:rPr>
              <a:t>Pistes : Capteur encrassé ? Câble sectionné ? Flotteur bloqué 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85775" y="2319337"/>
          <a:ext cx="11220448" cy="3086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  <a:lnL>
                  <a:noFill/>
                </a:lnL>
                <a:lnR>
                  <a:noFill/>
                </a:lnR>
                <a:lnT>
                  <a:noFill/>
                </a:lnT>
                <a:lnB>
                  <a:noFill/>
                </a:lnB>
                <a:lnV>
                  <a:noFill/>
                </a:lnV>
                <a:lnH>
                  <a:noFill/>
                </a:lnH>
              </a:tblPr>
              <a:tblGrid>
                <a:gridCol w="2340024"/>
                <a:gridCol w="3876228"/>
                <a:gridCol w="5004196"/>
              </a:tblGrid>
              <a:tr h="771525">
                <a:tc>
                  <a:txBody>
                    <a:bodyPr/>
                    <a:lstStyle/>
                    <a:p>
                      <a:pPr algn="l"/>
                      <a:r>
                        <a:rPr b="1" sz="1500" i="0" u="none">
                          <a:solidFill>
                            <a:srgbClr val="F59E0B"/>
                          </a:solidFill>
                          <a:latin typeface="Chakra Petch"/>
                        </a:rPr>
                        <a:t>Domaine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500" i="0" u="none">
                          <a:solidFill>
                            <a:srgbClr val="F59E0B"/>
                          </a:solidFill>
                          <a:latin typeface="Chakra Petch"/>
                        </a:rPr>
                        <a:t>Niveau Débutant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500" i="0" u="none">
                          <a:solidFill>
                            <a:srgbClr val="F59E0B"/>
                          </a:solidFill>
                          <a:latin typeface="Chakra Petch"/>
                        </a:rPr>
                        <a:t>Niveau Avancé / Pro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</a:tr>
              <a:tr h="771525"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CBD5E1"/>
                          </a:solidFill>
                          <a:latin typeface="Inter"/>
                        </a:rPr>
                        <a:t>Électricité</a:t>
                      </a:r>
                    </a:p>
                  </a:txBody>
                  <a:tcPr anchor="ctr" marL="2667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CBD5E1"/>
                          </a:solidFill>
                          <a:latin typeface="Inter"/>
                        </a:rPr>
                        <a:t>Lire un schéma simple &amp; utiliser un multimètre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CBD5E1"/>
                          </a:solidFill>
                          <a:latin typeface="Inter"/>
                        </a:rPr>
                        <a:t>Diagnostiquer des pannes sur circuits industriels complexés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71525"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CBD5E1"/>
                          </a:solidFill>
                          <a:latin typeface="Inter"/>
                        </a:rPr>
                        <a:t>Mécanique &amp; Pompes</a:t>
                      </a:r>
                    </a:p>
                  </a:txBody>
                  <a:tcPr anchor="ctr" marL="333375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CBD5E1"/>
                          </a:solidFill>
                          <a:latin typeface="Inter"/>
                        </a:rPr>
                        <a:t>Reconnaître les composants &amp; joints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CBD5E1"/>
                          </a:solidFill>
                          <a:latin typeface="Inter"/>
                        </a:rPr>
                        <a:t>Aligner des arbres moteur &amp; régler la pneumatique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71525"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CBD5E1"/>
                          </a:solidFill>
                          <a:latin typeface="Inter"/>
                        </a:rPr>
                        <a:t>Automatisme</a:t>
                      </a:r>
                    </a:p>
                  </a:txBody>
                  <a:tcPr anchor="ctr" marL="28575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CBD5E1"/>
                          </a:solidFill>
                          <a:latin typeface="Inter"/>
                        </a:rPr>
                        <a:t>Repérer les capteurs Tout-Ou-Rien (TOR)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CBD5E1"/>
                          </a:solidFill>
                          <a:latin typeface="Inter"/>
                        </a:rPr>
                        <a:t>Comprendre la logique d'un automate (Siemens/Schneider)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85775" y="2905125"/>
            <a:ext cx="2340024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825799" y="2905125"/>
            <a:ext cx="3876228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702028" y="2905125"/>
            <a:ext cx="5004196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85775" y="3733800"/>
            <a:ext cx="2340024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825799" y="3733800"/>
            <a:ext cx="3876228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702028" y="3733800"/>
            <a:ext cx="5004196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85775" y="4562475"/>
            <a:ext cx="2340024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825799" y="4562475"/>
            <a:ext cx="3876228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702028" y="4562475"/>
            <a:ext cx="5004196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5775" y="5391150"/>
            <a:ext cx="2340024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825799" y="5391150"/>
            <a:ext cx="3876228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702028" y="5391150"/>
            <a:ext cx="5004196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" y="4905375"/>
            <a:ext cx="171450" cy="1714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" y="3248025"/>
            <a:ext cx="152400" cy="17145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275" y="3948112"/>
            <a:ext cx="219075" cy="17145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" y="3248025"/>
            <a:ext cx="152400" cy="17145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275" y="3948112"/>
            <a:ext cx="219075" cy="17145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" y="4905375"/>
            <a:ext cx="171450" cy="1714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85775" y="485775"/>
            <a:ext cx="11706225" cy="4667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F59E0B"/>
                </a:solidFill>
                <a:latin typeface="Chakra Petch"/>
              </a:rPr>
              <a:t>CE QUE NOUS ALLONS MAÎTRISER ENSEMBLE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85775" y="1047750"/>
            <a:ext cx="11220450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