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  <p:sldId id="267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64" r:id="rId16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7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567C4-6B8B-4B15-BA46-AD45E212C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17CC38-80C3-4DBB-B057-9BD3063C7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5D55BA-B1EC-4F92-8CBB-FEAC3C2CC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D798EA-CEC1-4329-AAF1-3EF70E92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001F8E-ED3B-40B5-AA33-6E564ED28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389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38AF48-CAE1-408F-98EC-695ED23A2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485881-1D5A-43AB-9559-60BEFEA3B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52CE7C-D017-4927-9BA1-54414EC8E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B2E2E0-38E1-4183-8EAF-CF494A50F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89B245-78DD-48B9-8331-C33D4112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924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F0A8B5B-E8D9-49D7-AA2D-17A961701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CBA4A2-C5D0-477E-A803-A280840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48D8B7-9FEC-4338-81C2-828522D9A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A906B-C01C-48B3-ABEF-E501DE56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FB0F9D-3DFD-45C0-BA09-E0401D5F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788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C8D832-9930-443A-B646-36AA525E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086ED8-09E7-4BAB-8E35-D7FB3D157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EF5F0A-5F54-40BF-AF06-95DAD011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AB3FB9-FB25-435C-80CD-9D7B457E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C34190-B6C9-46A5-8B56-86DAD452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436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DDAB6-CE8B-4777-BC96-F68FBF6A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34971A-E85A-4F4F-9352-7DEBA47F7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E93B90-B6BC-4557-BEBD-DBD92040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CBD633-BB4B-4C29-9EDA-CEA472199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6AF9A2-B722-4E82-A308-9829A0AC0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5668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3A89D1-1866-4200-B4EF-8B7CFF5A6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1BA389-0655-465C-BD7B-DB13CB620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104DBC-877C-4A96-85BF-0FB51E1E7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1C870E-D2F1-43E6-9AE0-A01516E5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5C0975-BBE5-407F-BECB-125F2CD9B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E90A1C-7073-45EE-862A-A9018E8C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7686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F95711-FC56-45B1-A08F-CDB3DA1F0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87F5AE-2577-49B2-B09D-85FAD91DA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E2C652-086F-4B66-92AA-AD97AA73E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4DD306-DB2B-41F2-9B7A-311EF9A4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50959C7-9136-4E09-BE79-CF1D90C3C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818F445-2999-4D6B-84A4-BE057E5E7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47CAAB-1A70-46A8-9A20-C9E282EB4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D0F16F3-B3CF-4A44-8916-98D5DCC4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519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5A9192-1DCE-4796-BDE3-7308BBCD8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EEC30F-BAFE-4568-8D7A-FB55F7BD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2F894F-F912-4BFB-9E6E-5504716A7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30BB3D-C629-4A35-93E9-3A0679B1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8582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7DC30E-1B8D-4C44-851A-E6D77BF1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7662A45-6EBB-4EA8-9E77-23B722CA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AF5EEB8-B1C4-4AAC-861B-C58298205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075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1D7CFD-DA32-40DB-BFC3-785A96EE9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0B0A26-1F74-4393-995A-6EB4AB21B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D180F6-9CA2-44E8-9510-40AF095D7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A5847E-64ED-42F3-A140-E01A3CB00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A7DC30-237E-45DC-A444-04CD98790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ADEA03-BCD5-4FB8-9E20-B84143909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5454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9B5CA-4921-49BA-9166-7D5FA89E3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4154B44-BC13-40B2-933B-5615133C33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FD2100-F0D1-48EC-9EB5-582F5330E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FB45B6-91CD-410D-88EE-7744F43D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E665AF-101B-4C1F-B5C0-39B05F529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74C19D-E5B0-4967-A024-F26B0AE43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4844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B05C7A-4122-46DD-99CC-91FC0E2F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918F1D-AB2B-4274-8531-62981319B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2D4771-F23E-48CC-9E8F-31F23A2E7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5307-6B8A-48F9-A002-35037F5647AA}" type="datetimeFigureOut">
              <a:rPr lang="fr-BE" smtClean="0"/>
              <a:t>18-11-25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DE08B4-BA87-4FCA-B237-DA6A813D6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E72B85-243D-41D8-B623-8EC7AFA73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41DD3-8ABD-49D2-AB5D-6C3D400845C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876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341CB18-CA05-4DD7-AD0D-896757D2604E}"/>
              </a:ext>
            </a:extLst>
          </p:cNvPr>
          <p:cNvSpPr/>
          <p:nvPr/>
        </p:nvSpPr>
        <p:spPr>
          <a:xfrm>
            <a:off x="4397339" y="195210"/>
            <a:ext cx="1397285" cy="739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Gestion opérateur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A78C0BFB-0928-4098-984F-4FE4D1C4F75D}"/>
              </a:ext>
            </a:extLst>
          </p:cNvPr>
          <p:cNvSpPr/>
          <p:nvPr/>
        </p:nvSpPr>
        <p:spPr>
          <a:xfrm>
            <a:off x="1118171" y="1539411"/>
            <a:ext cx="1397285" cy="739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Gestion auto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0531BD8-47CA-413D-8716-7BEB28C1196F}"/>
              </a:ext>
            </a:extLst>
          </p:cNvPr>
          <p:cNvSpPr/>
          <p:nvPr/>
        </p:nvSpPr>
        <p:spPr>
          <a:xfrm>
            <a:off x="3643899" y="1539411"/>
            <a:ext cx="1397285" cy="739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Gestion manu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460648E6-91E6-41B3-8A62-A4F9DD799B1E}"/>
              </a:ext>
            </a:extLst>
          </p:cNvPr>
          <p:cNvSpPr/>
          <p:nvPr/>
        </p:nvSpPr>
        <p:spPr>
          <a:xfrm>
            <a:off x="5964148" y="1539410"/>
            <a:ext cx="1679825" cy="739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Gestion maintenance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FDC898D3-05EE-4ACB-A09F-2D25BC94CA03}"/>
              </a:ext>
            </a:extLst>
          </p:cNvPr>
          <p:cNvSpPr/>
          <p:nvPr/>
        </p:nvSpPr>
        <p:spPr>
          <a:xfrm>
            <a:off x="9758733" y="565078"/>
            <a:ext cx="325349" cy="541448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endParaRPr lang="fr-BE" dirty="0"/>
          </a:p>
          <a:p>
            <a:pPr algn="ctr"/>
            <a:r>
              <a:rPr lang="fr-BE" b="1" dirty="0"/>
              <a:t>SECURITE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C8648DAE-3FCE-4B0B-9BC7-DCFE1A86E62A}"/>
              </a:ext>
            </a:extLst>
          </p:cNvPr>
          <p:cNvSpPr/>
          <p:nvPr/>
        </p:nvSpPr>
        <p:spPr>
          <a:xfrm>
            <a:off x="10512173" y="565079"/>
            <a:ext cx="325349" cy="541448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SIGNALISATION</a:t>
            </a:r>
            <a:endParaRPr lang="fr-BE" b="1" dirty="0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818EACA-7DB7-4B0F-B171-A4A3599931FD}"/>
              </a:ext>
            </a:extLst>
          </p:cNvPr>
          <p:cNvSpPr/>
          <p:nvPr/>
        </p:nvSpPr>
        <p:spPr>
          <a:xfrm>
            <a:off x="4041167" y="5123380"/>
            <a:ext cx="1397285" cy="739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GESTION SORTIES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3A9982D0-B826-4F7D-9595-0BCBC11C6A20}"/>
              </a:ext>
            </a:extLst>
          </p:cNvPr>
          <p:cNvCxnSpPr>
            <a:stCxn id="15" idx="2"/>
            <a:endCxn id="21" idx="0"/>
          </p:cNvCxnSpPr>
          <p:nvPr/>
        </p:nvCxnSpPr>
        <p:spPr>
          <a:xfrm flipH="1">
            <a:off x="4739810" y="2279149"/>
            <a:ext cx="2064251" cy="2844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692039AE-998D-430B-A7D2-A674CDBD24BA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4342541" y="2352782"/>
            <a:ext cx="397269" cy="2770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D4A66A1C-10EA-440F-9FDA-199E6C2AD35E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4439290" y="934949"/>
            <a:ext cx="656692" cy="595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D21303B-5EE1-4374-9EDF-23F2AC612E57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>
          <a:xfrm>
            <a:off x="5095982" y="934949"/>
            <a:ext cx="1708079" cy="604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FF7555B0-9D8F-4E92-B415-793518D2982D}"/>
              </a:ext>
            </a:extLst>
          </p:cNvPr>
          <p:cNvCxnSpPr>
            <a:cxnSpLocks/>
          </p:cNvCxnSpPr>
          <p:nvPr/>
        </p:nvCxnSpPr>
        <p:spPr>
          <a:xfrm flipH="1">
            <a:off x="2041989" y="934949"/>
            <a:ext cx="2854075" cy="595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0D6E7F8E-06C6-49D2-A58A-4D60DC4EB9F6}"/>
              </a:ext>
            </a:extLst>
          </p:cNvPr>
          <p:cNvSpPr/>
          <p:nvPr/>
        </p:nvSpPr>
        <p:spPr>
          <a:xfrm>
            <a:off x="2770383" y="2961525"/>
            <a:ext cx="1397285" cy="7397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Gestion ressources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2EAAA9E1-1B9B-4B61-AB13-A44E63B48207}"/>
              </a:ext>
            </a:extLst>
          </p:cNvPr>
          <p:cNvCxnSpPr>
            <a:stCxn id="31" idx="2"/>
            <a:endCxn id="21" idx="0"/>
          </p:cNvCxnSpPr>
          <p:nvPr/>
        </p:nvCxnSpPr>
        <p:spPr>
          <a:xfrm>
            <a:off x="3469026" y="3701264"/>
            <a:ext cx="1270784" cy="14221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50EE8AC0-7BD7-443F-9ED4-5662165196E9}"/>
              </a:ext>
            </a:extLst>
          </p:cNvPr>
          <p:cNvCxnSpPr>
            <a:cxnSpLocks/>
          </p:cNvCxnSpPr>
          <p:nvPr/>
        </p:nvCxnSpPr>
        <p:spPr>
          <a:xfrm>
            <a:off x="1785138" y="2256888"/>
            <a:ext cx="1388716" cy="704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E89A41FA-DC65-4097-9995-D7C477B8A034}"/>
              </a:ext>
            </a:extLst>
          </p:cNvPr>
          <p:cNvCxnSpPr>
            <a:cxnSpLocks/>
            <a:stCxn id="14" idx="2"/>
            <a:endCxn id="31" idx="0"/>
          </p:cNvCxnSpPr>
          <p:nvPr/>
        </p:nvCxnSpPr>
        <p:spPr>
          <a:xfrm flipH="1">
            <a:off x="3469026" y="2279150"/>
            <a:ext cx="873516" cy="682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43E8A434-7E60-45FF-9431-F08FF7F62B7E}"/>
              </a:ext>
            </a:extLst>
          </p:cNvPr>
          <p:cNvCxnSpPr>
            <a:cxnSpLocks/>
          </p:cNvCxnSpPr>
          <p:nvPr/>
        </p:nvCxnSpPr>
        <p:spPr>
          <a:xfrm>
            <a:off x="1684962" y="2256888"/>
            <a:ext cx="2362626" cy="3220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447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48F8864-2D71-4725-A900-D41B7E200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51" y="334765"/>
            <a:ext cx="7145182" cy="466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46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F5C67978-B007-4C4E-A812-F62CCD6E4FF4}"/>
              </a:ext>
            </a:extLst>
          </p:cNvPr>
          <p:cNvCxnSpPr>
            <a:cxnSpLocks/>
          </p:cNvCxnSpPr>
          <p:nvPr/>
        </p:nvCxnSpPr>
        <p:spPr>
          <a:xfrm flipV="1">
            <a:off x="1384663" y="1219201"/>
            <a:ext cx="1" cy="3823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733AE796-DE40-4E86-B4F6-8B4E1A7DAA45}"/>
              </a:ext>
            </a:extLst>
          </p:cNvPr>
          <p:cNvCxnSpPr>
            <a:cxnSpLocks/>
          </p:cNvCxnSpPr>
          <p:nvPr/>
        </p:nvCxnSpPr>
        <p:spPr>
          <a:xfrm flipV="1">
            <a:off x="1384663" y="5042264"/>
            <a:ext cx="883484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C103288-63D3-44D1-B94C-5BDA8DA5A728}"/>
              </a:ext>
            </a:extLst>
          </p:cNvPr>
          <p:cNvCxnSpPr>
            <a:cxnSpLocks/>
          </p:cNvCxnSpPr>
          <p:nvPr/>
        </p:nvCxnSpPr>
        <p:spPr>
          <a:xfrm flipV="1">
            <a:off x="1384662" y="2377438"/>
            <a:ext cx="4496656" cy="266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E9A0238-1DAC-40CA-8494-22036C7D87C7}"/>
              </a:ext>
            </a:extLst>
          </p:cNvPr>
          <p:cNvCxnSpPr>
            <a:cxnSpLocks/>
          </p:cNvCxnSpPr>
          <p:nvPr/>
        </p:nvCxnSpPr>
        <p:spPr>
          <a:xfrm flipV="1">
            <a:off x="1384661" y="4480562"/>
            <a:ext cx="7934000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9611EF8-4140-4E56-91A2-DCBC457E3B57}"/>
              </a:ext>
            </a:extLst>
          </p:cNvPr>
          <p:cNvCxnSpPr>
            <a:cxnSpLocks/>
          </p:cNvCxnSpPr>
          <p:nvPr/>
        </p:nvCxnSpPr>
        <p:spPr>
          <a:xfrm>
            <a:off x="2338446" y="3470366"/>
            <a:ext cx="0" cy="157189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75D4141C-76C5-4C68-99D9-9764A5919575}"/>
              </a:ext>
            </a:extLst>
          </p:cNvPr>
          <p:cNvSpPr txBox="1"/>
          <p:nvPr/>
        </p:nvSpPr>
        <p:spPr>
          <a:xfrm>
            <a:off x="829855" y="4256315"/>
            <a:ext cx="55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0%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C098E4E-10D6-4313-8DDB-9C5CFDFDD707}"/>
              </a:ext>
            </a:extLst>
          </p:cNvPr>
          <p:cNvSpPr txBox="1"/>
          <p:nvPr/>
        </p:nvSpPr>
        <p:spPr>
          <a:xfrm>
            <a:off x="694884" y="2224977"/>
            <a:ext cx="824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100%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7A13981-CCC6-4BA6-8981-1087096DD4CC}"/>
              </a:ext>
            </a:extLst>
          </p:cNvPr>
          <p:cNvSpPr txBox="1"/>
          <p:nvPr/>
        </p:nvSpPr>
        <p:spPr>
          <a:xfrm>
            <a:off x="2007641" y="5076207"/>
            <a:ext cx="928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5530</a:t>
            </a:r>
          </a:p>
          <a:p>
            <a:pPr algn="ctr"/>
            <a:r>
              <a:rPr lang="fr-BE" dirty="0"/>
              <a:t>(4 mA)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9ED6403-7677-4309-AE60-92D67B53A0FE}"/>
              </a:ext>
            </a:extLst>
          </p:cNvPr>
          <p:cNvSpPr txBox="1"/>
          <p:nvPr/>
        </p:nvSpPr>
        <p:spPr>
          <a:xfrm>
            <a:off x="5351660" y="5137763"/>
            <a:ext cx="928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b="1" dirty="0"/>
              <a:t>27648</a:t>
            </a:r>
          </a:p>
          <a:p>
            <a:pPr algn="ctr"/>
            <a:r>
              <a:rPr lang="fr-BE" sz="1400" b="1" dirty="0"/>
              <a:t>(20 mA)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1B94133C-4505-4B1F-8468-0E696B6FE5FA}"/>
              </a:ext>
            </a:extLst>
          </p:cNvPr>
          <p:cNvCxnSpPr>
            <a:cxnSpLocks/>
          </p:cNvCxnSpPr>
          <p:nvPr/>
        </p:nvCxnSpPr>
        <p:spPr>
          <a:xfrm>
            <a:off x="5881318" y="1941816"/>
            <a:ext cx="0" cy="31004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14976271-26FE-4339-9F1E-0CE3BD6502F4}"/>
              </a:ext>
            </a:extLst>
          </p:cNvPr>
          <p:cNvCxnSpPr>
            <a:cxnSpLocks/>
          </p:cNvCxnSpPr>
          <p:nvPr/>
        </p:nvCxnSpPr>
        <p:spPr>
          <a:xfrm flipV="1">
            <a:off x="1384660" y="2377438"/>
            <a:ext cx="7934000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391B64F-4CC5-43B5-9066-D25EA9F7E9B0}"/>
              </a:ext>
            </a:extLst>
          </p:cNvPr>
          <p:cNvCxnSpPr>
            <a:cxnSpLocks/>
          </p:cNvCxnSpPr>
          <p:nvPr/>
        </p:nvCxnSpPr>
        <p:spPr>
          <a:xfrm>
            <a:off x="7128819" y="2036459"/>
            <a:ext cx="0" cy="300580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C35F383-73BF-4FF9-B806-94ECBF33C541}"/>
              </a:ext>
            </a:extLst>
          </p:cNvPr>
          <p:cNvCxnSpPr>
            <a:cxnSpLocks/>
          </p:cNvCxnSpPr>
          <p:nvPr/>
        </p:nvCxnSpPr>
        <p:spPr>
          <a:xfrm flipV="1">
            <a:off x="5881317" y="2072517"/>
            <a:ext cx="1247502" cy="304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0990F499-EFE4-448C-A8B1-6ACA3DCDD6BA}"/>
              </a:ext>
            </a:extLst>
          </p:cNvPr>
          <p:cNvSpPr txBox="1"/>
          <p:nvPr/>
        </p:nvSpPr>
        <p:spPr>
          <a:xfrm>
            <a:off x="7038553" y="5135714"/>
            <a:ext cx="928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&gt; 23mA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2D478567-11C6-492F-BA85-612BB563C834}"/>
              </a:ext>
            </a:extLst>
          </p:cNvPr>
          <p:cNvCxnSpPr>
            <a:cxnSpLocks/>
          </p:cNvCxnSpPr>
          <p:nvPr/>
        </p:nvCxnSpPr>
        <p:spPr>
          <a:xfrm flipV="1">
            <a:off x="1384660" y="2096586"/>
            <a:ext cx="7934000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F06601C3-E8BD-42AD-8D8E-EBECB0D25AE4}"/>
              </a:ext>
            </a:extLst>
          </p:cNvPr>
          <p:cNvCxnSpPr>
            <a:cxnSpLocks/>
          </p:cNvCxnSpPr>
          <p:nvPr/>
        </p:nvCxnSpPr>
        <p:spPr>
          <a:xfrm>
            <a:off x="6321979" y="2257183"/>
            <a:ext cx="0" cy="278508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30AB1B97-A579-49F2-9FC1-733BA53EB42F}"/>
              </a:ext>
            </a:extLst>
          </p:cNvPr>
          <p:cNvSpPr txBox="1"/>
          <p:nvPr/>
        </p:nvSpPr>
        <p:spPr>
          <a:xfrm rot="18095845">
            <a:off x="5764184" y="5332075"/>
            <a:ext cx="9287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b="1" dirty="0"/>
              <a:t>(21,5 mA)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B01DB04-CB10-4993-88D5-83D0638DE700}"/>
              </a:ext>
            </a:extLst>
          </p:cNvPr>
          <p:cNvSpPr txBox="1"/>
          <p:nvPr/>
        </p:nvSpPr>
        <p:spPr>
          <a:xfrm>
            <a:off x="694884" y="1907031"/>
            <a:ext cx="824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HH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7CBF231-D1E1-4695-8B33-A6109C3BE1D5}"/>
              </a:ext>
            </a:extLst>
          </p:cNvPr>
          <p:cNvSpPr txBox="1"/>
          <p:nvPr/>
        </p:nvSpPr>
        <p:spPr>
          <a:xfrm>
            <a:off x="858324" y="4486153"/>
            <a:ext cx="824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LL</a:t>
            </a: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B9A5AA9-512E-4057-9716-C6067C037107}"/>
              </a:ext>
            </a:extLst>
          </p:cNvPr>
          <p:cNvCxnSpPr>
            <a:cxnSpLocks/>
          </p:cNvCxnSpPr>
          <p:nvPr/>
        </p:nvCxnSpPr>
        <p:spPr>
          <a:xfrm flipV="1">
            <a:off x="1384660" y="4641159"/>
            <a:ext cx="772913" cy="1918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3C6DBD3D-AE33-408F-8E20-739C61CCC303}"/>
              </a:ext>
            </a:extLst>
          </p:cNvPr>
          <p:cNvCxnSpPr>
            <a:cxnSpLocks/>
          </p:cNvCxnSpPr>
          <p:nvPr/>
        </p:nvCxnSpPr>
        <p:spPr>
          <a:xfrm>
            <a:off x="2162073" y="3495554"/>
            <a:ext cx="0" cy="157189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44225A81-DD35-4021-BB80-C198B6DAA5C0}"/>
              </a:ext>
            </a:extLst>
          </p:cNvPr>
          <p:cNvSpPr txBox="1"/>
          <p:nvPr/>
        </p:nvSpPr>
        <p:spPr>
          <a:xfrm rot="17678768">
            <a:off x="1393553" y="5359507"/>
            <a:ext cx="1040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(3,5 mA)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06B2FE5A-3588-4489-A49D-F7490C1B5F47}"/>
              </a:ext>
            </a:extLst>
          </p:cNvPr>
          <p:cNvSpPr txBox="1"/>
          <p:nvPr/>
        </p:nvSpPr>
        <p:spPr>
          <a:xfrm>
            <a:off x="958717" y="4827534"/>
            <a:ext cx="824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Fil cassé</a:t>
            </a:r>
          </a:p>
        </p:txBody>
      </p:sp>
    </p:spTree>
    <p:extLst>
      <p:ext uri="{BB962C8B-B14F-4D97-AF65-F5344CB8AC3E}">
        <p14:creationId xmlns:p14="http://schemas.microsoft.com/office/powerpoint/2010/main" val="869179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35">
            <a:extLst>
              <a:ext uri="{FF2B5EF4-FFF2-40B4-BE49-F238E27FC236}">
                <a16:creationId xmlns:a16="http://schemas.microsoft.com/office/drawing/2014/main" id="{129FBD99-01B0-4F4A-9AD2-CDCFF9B0C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8370" y="2192912"/>
            <a:ext cx="5333541" cy="16519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A985BFE5-4813-4EB2-AEBE-D1F43EF49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59" y="312198"/>
            <a:ext cx="4720716" cy="203863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239B8B3-ABC1-4FDD-99B2-70935E61E6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959" y="2237819"/>
            <a:ext cx="6593058" cy="458216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F4FF024-F5AE-4A16-98E5-80F62DDFA5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3016" y="513553"/>
            <a:ext cx="5188896" cy="70494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11B9D0C-7A7F-4D84-BB36-24C1594722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3016" y="1361396"/>
            <a:ext cx="5188896" cy="7335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D76BD5-5DEE-46EB-A552-EAB1DC516D53}"/>
              </a:ext>
            </a:extLst>
          </p:cNvPr>
          <p:cNvSpPr/>
          <p:nvPr/>
        </p:nvSpPr>
        <p:spPr>
          <a:xfrm>
            <a:off x="8476180" y="739737"/>
            <a:ext cx="1356189" cy="16438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F748A8-A712-4B9D-ADE8-D83EF59DE647}"/>
              </a:ext>
            </a:extLst>
          </p:cNvPr>
          <p:cNvSpPr/>
          <p:nvPr/>
        </p:nvSpPr>
        <p:spPr>
          <a:xfrm>
            <a:off x="1304818" y="3257137"/>
            <a:ext cx="984607" cy="400461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829570-ACF8-4A22-AB8E-DD24098AEFAE}"/>
              </a:ext>
            </a:extLst>
          </p:cNvPr>
          <p:cNvSpPr/>
          <p:nvPr/>
        </p:nvSpPr>
        <p:spPr>
          <a:xfrm>
            <a:off x="8476180" y="893378"/>
            <a:ext cx="1356189" cy="16438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3A2C81-0075-49F7-B6FC-FEE0CF1572F0}"/>
              </a:ext>
            </a:extLst>
          </p:cNvPr>
          <p:cNvSpPr/>
          <p:nvPr/>
        </p:nvSpPr>
        <p:spPr>
          <a:xfrm>
            <a:off x="2934184" y="5762319"/>
            <a:ext cx="984607" cy="278883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01EED4-26C0-4032-A35D-9DE726BCF7B8}"/>
              </a:ext>
            </a:extLst>
          </p:cNvPr>
          <p:cNvSpPr/>
          <p:nvPr/>
        </p:nvSpPr>
        <p:spPr>
          <a:xfrm>
            <a:off x="8639368" y="1645965"/>
            <a:ext cx="1356189" cy="16438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7A5D47-0ECD-4D8F-A6A3-B1212FD85D36}"/>
              </a:ext>
            </a:extLst>
          </p:cNvPr>
          <p:cNvSpPr/>
          <p:nvPr/>
        </p:nvSpPr>
        <p:spPr>
          <a:xfrm>
            <a:off x="8639367" y="1788250"/>
            <a:ext cx="1356189" cy="16438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378152-B400-4C01-8609-7B1154092C1F}"/>
              </a:ext>
            </a:extLst>
          </p:cNvPr>
          <p:cNvSpPr/>
          <p:nvPr/>
        </p:nvSpPr>
        <p:spPr>
          <a:xfrm>
            <a:off x="5637601" y="3226863"/>
            <a:ext cx="896763" cy="400461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7A6828F-AF08-4A18-BC76-804DB9C74F68}"/>
              </a:ext>
            </a:extLst>
          </p:cNvPr>
          <p:cNvSpPr/>
          <p:nvPr/>
        </p:nvSpPr>
        <p:spPr>
          <a:xfrm>
            <a:off x="4649570" y="5701529"/>
            <a:ext cx="896763" cy="400461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B99E8C-90AB-41C5-8231-AE1E2770F8E0}"/>
              </a:ext>
            </a:extLst>
          </p:cNvPr>
          <p:cNvSpPr/>
          <p:nvPr/>
        </p:nvSpPr>
        <p:spPr>
          <a:xfrm>
            <a:off x="2882814" y="3842533"/>
            <a:ext cx="896763" cy="486137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A442F5-E90D-4AF5-838C-1D880FABA147}"/>
              </a:ext>
            </a:extLst>
          </p:cNvPr>
          <p:cNvSpPr/>
          <p:nvPr/>
        </p:nvSpPr>
        <p:spPr>
          <a:xfrm>
            <a:off x="3953912" y="3030875"/>
            <a:ext cx="896763" cy="596450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493D97-D103-411A-A101-40B66C3799EE}"/>
              </a:ext>
            </a:extLst>
          </p:cNvPr>
          <p:cNvSpPr/>
          <p:nvPr/>
        </p:nvSpPr>
        <p:spPr>
          <a:xfrm>
            <a:off x="225997" y="5800847"/>
            <a:ext cx="896763" cy="240355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7D2C46-90D0-4D72-B4BE-C27E8E1619E8}"/>
              </a:ext>
            </a:extLst>
          </p:cNvPr>
          <p:cNvSpPr/>
          <p:nvPr/>
        </p:nvSpPr>
        <p:spPr>
          <a:xfrm>
            <a:off x="1989403" y="5642141"/>
            <a:ext cx="733250" cy="459849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9D7242-D79A-463B-9F75-06B17B8070C6}"/>
              </a:ext>
            </a:extLst>
          </p:cNvPr>
          <p:cNvSpPr/>
          <p:nvPr/>
        </p:nvSpPr>
        <p:spPr>
          <a:xfrm>
            <a:off x="3185541" y="6360134"/>
            <a:ext cx="733250" cy="459849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1E40F8D-3E5A-45AD-BFAE-AB0F2952C338}"/>
              </a:ext>
            </a:extLst>
          </p:cNvPr>
          <p:cNvSpPr/>
          <p:nvPr/>
        </p:nvSpPr>
        <p:spPr>
          <a:xfrm>
            <a:off x="2722653" y="1222682"/>
            <a:ext cx="904126" cy="53629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AE9F79C-0835-4CF2-AFFF-76B576DF1447}"/>
              </a:ext>
            </a:extLst>
          </p:cNvPr>
          <p:cNvSpPr/>
          <p:nvPr/>
        </p:nvSpPr>
        <p:spPr>
          <a:xfrm>
            <a:off x="2733478" y="1809762"/>
            <a:ext cx="904126" cy="53629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D2CEA8D-2A93-495C-90F6-259943130D0E}"/>
              </a:ext>
            </a:extLst>
          </p:cNvPr>
          <p:cNvSpPr/>
          <p:nvPr/>
        </p:nvSpPr>
        <p:spPr>
          <a:xfrm>
            <a:off x="1371421" y="1054456"/>
            <a:ext cx="984607" cy="53629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CE271D-3FE9-4AD6-9BA3-96F2A399B692}"/>
              </a:ext>
            </a:extLst>
          </p:cNvPr>
          <p:cNvSpPr/>
          <p:nvPr/>
        </p:nvSpPr>
        <p:spPr>
          <a:xfrm>
            <a:off x="1371421" y="1621194"/>
            <a:ext cx="984607" cy="53629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B275927-466C-4E86-A204-FE9CBA394CC0}"/>
              </a:ext>
            </a:extLst>
          </p:cNvPr>
          <p:cNvSpPr/>
          <p:nvPr/>
        </p:nvSpPr>
        <p:spPr>
          <a:xfrm>
            <a:off x="7084545" y="4230218"/>
            <a:ext cx="896763" cy="249312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D49CE59-6545-4423-AFE0-BF998D1F2956}"/>
              </a:ext>
            </a:extLst>
          </p:cNvPr>
          <p:cNvSpPr txBox="1"/>
          <p:nvPr/>
        </p:nvSpPr>
        <p:spPr>
          <a:xfrm>
            <a:off x="8025315" y="4170208"/>
            <a:ext cx="370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Variables de sortie pour la fonction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7DA394-3F48-4393-9860-566AE6475949}"/>
              </a:ext>
            </a:extLst>
          </p:cNvPr>
          <p:cNvSpPr/>
          <p:nvPr/>
        </p:nvSpPr>
        <p:spPr>
          <a:xfrm>
            <a:off x="7085953" y="4682808"/>
            <a:ext cx="895355" cy="249313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B604AEF-A51C-4840-82BA-5384180C3B94}"/>
              </a:ext>
            </a:extLst>
          </p:cNvPr>
          <p:cNvSpPr txBox="1"/>
          <p:nvPr/>
        </p:nvSpPr>
        <p:spPr>
          <a:xfrm>
            <a:off x="8041754" y="4589562"/>
            <a:ext cx="370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Variables d’entrée pour la fonction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CFFC89B-F4E2-4722-926F-95F99C900B95}"/>
              </a:ext>
            </a:extLst>
          </p:cNvPr>
          <p:cNvSpPr txBox="1"/>
          <p:nvPr/>
        </p:nvSpPr>
        <p:spPr>
          <a:xfrm>
            <a:off x="8041754" y="5083704"/>
            <a:ext cx="3709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Variables interne de la fonction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E7BCF5F-EC41-4162-9161-D06C20F311EF}"/>
              </a:ext>
            </a:extLst>
          </p:cNvPr>
          <p:cNvSpPr/>
          <p:nvPr/>
        </p:nvSpPr>
        <p:spPr>
          <a:xfrm>
            <a:off x="7084544" y="5152697"/>
            <a:ext cx="895355" cy="249312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81BC53B0-257F-43BB-AEC4-F8A8BDC61C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112" y="5617004"/>
            <a:ext cx="5277587" cy="668870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2550186F-F38E-4496-A3A5-3BD792C4A7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87385" y="6328861"/>
            <a:ext cx="5277587" cy="210622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6E31E7D4-6C72-44E6-B5CB-0FC0838F1728}"/>
              </a:ext>
            </a:extLst>
          </p:cNvPr>
          <p:cNvSpPr/>
          <p:nvPr/>
        </p:nvSpPr>
        <p:spPr>
          <a:xfrm>
            <a:off x="6287385" y="5617004"/>
            <a:ext cx="5277587" cy="961171"/>
          </a:xfrm>
          <a:prstGeom prst="rect">
            <a:avLst/>
          </a:prstGeom>
          <a:noFill/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5561322-6C6C-4D58-8D1B-661FECDD5CC9}"/>
              </a:ext>
            </a:extLst>
          </p:cNvPr>
          <p:cNvSpPr txBox="1"/>
          <p:nvPr/>
        </p:nvSpPr>
        <p:spPr>
          <a:xfrm>
            <a:off x="129958" y="10119"/>
            <a:ext cx="12062041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200" b="1" u="sng" dirty="0">
                <a:solidFill>
                  <a:srgbClr val="FF0000"/>
                </a:solidFill>
              </a:rPr>
              <a:t>Appel du FC10 dans OB1  +  programme qui se trouve dans la fonction + mnémoniques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20EAF6A-EDFA-435B-B5D8-4344771C5E4F}"/>
              </a:ext>
            </a:extLst>
          </p:cNvPr>
          <p:cNvSpPr/>
          <p:nvPr/>
        </p:nvSpPr>
        <p:spPr>
          <a:xfrm>
            <a:off x="8523440" y="2371734"/>
            <a:ext cx="2171959" cy="495534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2721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0">
            <a:extLst>
              <a:ext uri="{FF2B5EF4-FFF2-40B4-BE49-F238E27FC236}">
                <a16:creationId xmlns:a16="http://schemas.microsoft.com/office/drawing/2014/main" id="{24C91E7F-A876-406C-9E58-E2E70DB8E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19" y="4003161"/>
            <a:ext cx="4720716" cy="2551751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129FBD99-01B0-4F4A-9AD2-CDCFF9B0C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370" y="2192912"/>
            <a:ext cx="5333541" cy="16519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F4FF024-F5AE-4A16-98E5-80F62DDFA5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8370" y="513553"/>
            <a:ext cx="5333542" cy="70494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11B9D0C-7A7F-4D84-BB36-24C1594722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8370" y="1361396"/>
            <a:ext cx="5333542" cy="7335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D76BD5-5DEE-46EB-A552-EAB1DC516D53}"/>
              </a:ext>
            </a:extLst>
          </p:cNvPr>
          <p:cNvSpPr/>
          <p:nvPr/>
        </p:nvSpPr>
        <p:spPr>
          <a:xfrm>
            <a:off x="8476180" y="739737"/>
            <a:ext cx="1356189" cy="16438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829570-ACF8-4A22-AB8E-DD24098AEFAE}"/>
              </a:ext>
            </a:extLst>
          </p:cNvPr>
          <p:cNvSpPr/>
          <p:nvPr/>
        </p:nvSpPr>
        <p:spPr>
          <a:xfrm>
            <a:off x="8476180" y="893378"/>
            <a:ext cx="1356189" cy="16438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01EED4-26C0-4032-A35D-9DE726BCF7B8}"/>
              </a:ext>
            </a:extLst>
          </p:cNvPr>
          <p:cNvSpPr/>
          <p:nvPr/>
        </p:nvSpPr>
        <p:spPr>
          <a:xfrm>
            <a:off x="8639368" y="1645965"/>
            <a:ext cx="1356189" cy="16438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7A5D47-0ECD-4D8F-A6A3-B1212FD85D36}"/>
              </a:ext>
            </a:extLst>
          </p:cNvPr>
          <p:cNvSpPr/>
          <p:nvPr/>
        </p:nvSpPr>
        <p:spPr>
          <a:xfrm>
            <a:off x="8639367" y="1788250"/>
            <a:ext cx="1356189" cy="16438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5561322-6C6C-4D58-8D1B-661FECDD5CC9}"/>
              </a:ext>
            </a:extLst>
          </p:cNvPr>
          <p:cNvSpPr txBox="1"/>
          <p:nvPr/>
        </p:nvSpPr>
        <p:spPr>
          <a:xfrm>
            <a:off x="129958" y="10119"/>
            <a:ext cx="12062041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200" b="1" u="sng" dirty="0">
                <a:solidFill>
                  <a:srgbClr val="FF0000"/>
                </a:solidFill>
              </a:rPr>
              <a:t>Ci-dessous, on constate qu’un DB est créé lors de l’appel du FB10 depuis l’OB1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20EAF6A-EDFA-435B-B5D8-4344771C5E4F}"/>
              </a:ext>
            </a:extLst>
          </p:cNvPr>
          <p:cNvSpPr/>
          <p:nvPr/>
        </p:nvSpPr>
        <p:spPr>
          <a:xfrm>
            <a:off x="8523440" y="2371734"/>
            <a:ext cx="2171959" cy="495534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6" name="Flèche : droite 25">
            <a:extLst>
              <a:ext uri="{FF2B5EF4-FFF2-40B4-BE49-F238E27FC236}">
                <a16:creationId xmlns:a16="http://schemas.microsoft.com/office/drawing/2014/main" id="{3B41C6EE-9AE1-4B3E-8C9E-2FA164E0431B}"/>
              </a:ext>
            </a:extLst>
          </p:cNvPr>
          <p:cNvSpPr/>
          <p:nvPr/>
        </p:nvSpPr>
        <p:spPr>
          <a:xfrm rot="10800000">
            <a:off x="6023355" y="1728158"/>
            <a:ext cx="482369" cy="5834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9" name="Flèche : droite 38">
            <a:extLst>
              <a:ext uri="{FF2B5EF4-FFF2-40B4-BE49-F238E27FC236}">
                <a16:creationId xmlns:a16="http://schemas.microsoft.com/office/drawing/2014/main" id="{2A1BC051-901A-4B27-A49B-60043EA49E21}"/>
              </a:ext>
            </a:extLst>
          </p:cNvPr>
          <p:cNvSpPr/>
          <p:nvPr/>
        </p:nvSpPr>
        <p:spPr>
          <a:xfrm rot="16200000">
            <a:off x="2334206" y="3403382"/>
            <a:ext cx="482369" cy="5834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6003CC6-54E7-486A-89D2-B168091918E7}"/>
              </a:ext>
            </a:extLst>
          </p:cNvPr>
          <p:cNvSpPr/>
          <p:nvPr/>
        </p:nvSpPr>
        <p:spPr>
          <a:xfrm>
            <a:off x="372932" y="5032621"/>
            <a:ext cx="1356189" cy="1172969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A0E5E9C-B21A-4EEB-BC8E-9F20A11A18C2}"/>
              </a:ext>
            </a:extLst>
          </p:cNvPr>
          <p:cNvSpPr/>
          <p:nvPr/>
        </p:nvSpPr>
        <p:spPr>
          <a:xfrm>
            <a:off x="3737459" y="5114649"/>
            <a:ext cx="1356189" cy="1507115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CDA6D5B-2F61-4A90-9158-7F03EE1915D8}"/>
              </a:ext>
            </a:extLst>
          </p:cNvPr>
          <p:cNvSpPr/>
          <p:nvPr/>
        </p:nvSpPr>
        <p:spPr>
          <a:xfrm>
            <a:off x="1946266" y="4664468"/>
            <a:ext cx="1356189" cy="1711808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rgbClr val="FF0000"/>
                </a:solidFill>
              </a:rPr>
              <a:t>Variables internes</a:t>
            </a:r>
          </a:p>
          <a:p>
            <a:pPr algn="ctr"/>
            <a:endParaRPr lang="fr-BE" dirty="0">
              <a:solidFill>
                <a:srgbClr val="FF0000"/>
              </a:solidFill>
            </a:endParaRPr>
          </a:p>
          <a:p>
            <a:pPr algn="ctr"/>
            <a:endParaRPr lang="fr-BE" dirty="0">
              <a:solidFill>
                <a:srgbClr val="FF0000"/>
              </a:solidFill>
            </a:endParaRPr>
          </a:p>
          <a:p>
            <a:pPr algn="ctr"/>
            <a:endParaRPr lang="fr-BE" dirty="0">
              <a:solidFill>
                <a:srgbClr val="FF0000"/>
              </a:solidFill>
            </a:endParaRPr>
          </a:p>
          <a:p>
            <a:pPr algn="ctr"/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8DE1BD5-768F-4567-A8B5-FAAEB9A92B5F}"/>
              </a:ext>
            </a:extLst>
          </p:cNvPr>
          <p:cNvSpPr/>
          <p:nvPr/>
        </p:nvSpPr>
        <p:spPr>
          <a:xfrm>
            <a:off x="140412" y="1381347"/>
            <a:ext cx="5810297" cy="346811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2483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0">
            <a:extLst>
              <a:ext uri="{FF2B5EF4-FFF2-40B4-BE49-F238E27FC236}">
                <a16:creationId xmlns:a16="http://schemas.microsoft.com/office/drawing/2014/main" id="{24C91E7F-A876-406C-9E58-E2E70DB8E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19" y="4003161"/>
            <a:ext cx="4720716" cy="2551751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129FBD99-01B0-4F4A-9AD2-CDCFF9B0C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370" y="2192912"/>
            <a:ext cx="5333541" cy="165190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F4FF024-F5AE-4A16-98E5-80F62DDFA5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8370" y="513553"/>
            <a:ext cx="5333542" cy="70494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11B9D0C-7A7F-4D84-BB36-24C1594722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8370" y="1361396"/>
            <a:ext cx="5333542" cy="73352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9D76BD5-5DEE-46EB-A552-EAB1DC516D53}"/>
              </a:ext>
            </a:extLst>
          </p:cNvPr>
          <p:cNvSpPr/>
          <p:nvPr/>
        </p:nvSpPr>
        <p:spPr>
          <a:xfrm>
            <a:off x="8476180" y="739737"/>
            <a:ext cx="1356189" cy="16438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829570-ACF8-4A22-AB8E-DD24098AEFAE}"/>
              </a:ext>
            </a:extLst>
          </p:cNvPr>
          <p:cNvSpPr/>
          <p:nvPr/>
        </p:nvSpPr>
        <p:spPr>
          <a:xfrm>
            <a:off x="8476180" y="893378"/>
            <a:ext cx="1356189" cy="164387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01EED4-26C0-4032-A35D-9DE726BCF7B8}"/>
              </a:ext>
            </a:extLst>
          </p:cNvPr>
          <p:cNvSpPr/>
          <p:nvPr/>
        </p:nvSpPr>
        <p:spPr>
          <a:xfrm>
            <a:off x="8639368" y="1645965"/>
            <a:ext cx="1356189" cy="16438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7A5D47-0ECD-4D8F-A6A3-B1212FD85D36}"/>
              </a:ext>
            </a:extLst>
          </p:cNvPr>
          <p:cNvSpPr/>
          <p:nvPr/>
        </p:nvSpPr>
        <p:spPr>
          <a:xfrm>
            <a:off x="8639367" y="1788250"/>
            <a:ext cx="1356189" cy="164387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5561322-6C6C-4D58-8D1B-661FECDD5CC9}"/>
              </a:ext>
            </a:extLst>
          </p:cNvPr>
          <p:cNvSpPr txBox="1"/>
          <p:nvPr/>
        </p:nvSpPr>
        <p:spPr>
          <a:xfrm>
            <a:off x="129958" y="10119"/>
            <a:ext cx="12062041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200" b="1" u="sng" dirty="0">
                <a:solidFill>
                  <a:srgbClr val="FF0000"/>
                </a:solidFill>
              </a:rPr>
              <a:t>Ci-dessous, on constate qu’un DB est créé lors de l’appel du FB10 depuis l’OB1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20EAF6A-EDFA-435B-B5D8-4344771C5E4F}"/>
              </a:ext>
            </a:extLst>
          </p:cNvPr>
          <p:cNvSpPr/>
          <p:nvPr/>
        </p:nvSpPr>
        <p:spPr>
          <a:xfrm>
            <a:off x="8523440" y="2371734"/>
            <a:ext cx="2171959" cy="495534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6" name="Flèche : droite 25">
            <a:extLst>
              <a:ext uri="{FF2B5EF4-FFF2-40B4-BE49-F238E27FC236}">
                <a16:creationId xmlns:a16="http://schemas.microsoft.com/office/drawing/2014/main" id="{3B41C6EE-9AE1-4B3E-8C9E-2FA164E0431B}"/>
              </a:ext>
            </a:extLst>
          </p:cNvPr>
          <p:cNvSpPr/>
          <p:nvPr/>
        </p:nvSpPr>
        <p:spPr>
          <a:xfrm rot="10800000">
            <a:off x="6023355" y="1728158"/>
            <a:ext cx="482369" cy="5834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9" name="Flèche : droite 38">
            <a:extLst>
              <a:ext uri="{FF2B5EF4-FFF2-40B4-BE49-F238E27FC236}">
                <a16:creationId xmlns:a16="http://schemas.microsoft.com/office/drawing/2014/main" id="{2A1BC051-901A-4B27-A49B-60043EA49E21}"/>
              </a:ext>
            </a:extLst>
          </p:cNvPr>
          <p:cNvSpPr/>
          <p:nvPr/>
        </p:nvSpPr>
        <p:spPr>
          <a:xfrm rot="16200000">
            <a:off x="2334206" y="3403382"/>
            <a:ext cx="482369" cy="5834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6003CC6-54E7-486A-89D2-B168091918E7}"/>
              </a:ext>
            </a:extLst>
          </p:cNvPr>
          <p:cNvSpPr/>
          <p:nvPr/>
        </p:nvSpPr>
        <p:spPr>
          <a:xfrm>
            <a:off x="372932" y="5032621"/>
            <a:ext cx="1356189" cy="1172969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A0E5E9C-B21A-4EEB-BC8E-9F20A11A18C2}"/>
              </a:ext>
            </a:extLst>
          </p:cNvPr>
          <p:cNvSpPr/>
          <p:nvPr/>
        </p:nvSpPr>
        <p:spPr>
          <a:xfrm>
            <a:off x="3737459" y="5114649"/>
            <a:ext cx="1356189" cy="1507115"/>
          </a:xfrm>
          <a:prstGeom prst="rect">
            <a:avLst/>
          </a:prstGeom>
          <a:solidFill>
            <a:srgbClr val="0070C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CDA6D5B-2F61-4A90-9158-7F03EE1915D8}"/>
              </a:ext>
            </a:extLst>
          </p:cNvPr>
          <p:cNvSpPr/>
          <p:nvPr/>
        </p:nvSpPr>
        <p:spPr>
          <a:xfrm>
            <a:off x="1946266" y="4664468"/>
            <a:ext cx="1356189" cy="1711808"/>
          </a:xfrm>
          <a:prstGeom prst="rect">
            <a:avLst/>
          </a:prstGeom>
          <a:solidFill>
            <a:srgbClr val="FFFF0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rgbClr val="FF0000"/>
                </a:solidFill>
              </a:rPr>
              <a:t>Variables internes</a:t>
            </a:r>
          </a:p>
          <a:p>
            <a:pPr algn="ctr"/>
            <a:endParaRPr lang="fr-BE" dirty="0">
              <a:solidFill>
                <a:srgbClr val="FF0000"/>
              </a:solidFill>
            </a:endParaRPr>
          </a:p>
          <a:p>
            <a:pPr algn="ctr"/>
            <a:endParaRPr lang="fr-BE" dirty="0">
              <a:solidFill>
                <a:srgbClr val="FF0000"/>
              </a:solidFill>
            </a:endParaRPr>
          </a:p>
          <a:p>
            <a:pPr algn="ctr"/>
            <a:endParaRPr lang="fr-BE" dirty="0">
              <a:solidFill>
                <a:srgbClr val="FF0000"/>
              </a:solidFill>
            </a:endParaRPr>
          </a:p>
          <a:p>
            <a:pPr algn="ctr"/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8DE1BD5-768F-4567-A8B5-FAAEB9A92B5F}"/>
              </a:ext>
            </a:extLst>
          </p:cNvPr>
          <p:cNvSpPr/>
          <p:nvPr/>
        </p:nvSpPr>
        <p:spPr>
          <a:xfrm>
            <a:off x="140412" y="1381347"/>
            <a:ext cx="5810297" cy="346811"/>
          </a:xfrm>
          <a:prstGeom prst="rect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1183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42B01E-F073-43E4-8852-3119FD917535}"/>
              </a:ext>
            </a:extLst>
          </p:cNvPr>
          <p:cNvSpPr/>
          <p:nvPr/>
        </p:nvSpPr>
        <p:spPr>
          <a:xfrm>
            <a:off x="1312888" y="131668"/>
            <a:ext cx="98950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u="sng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 manières de nommer les variables en STEP7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EF8EA92-4B43-483A-9485-2975449608A0}"/>
              </a:ext>
            </a:extLst>
          </p:cNvPr>
          <p:cNvSpPr txBox="1"/>
          <p:nvPr/>
        </p:nvSpPr>
        <p:spPr>
          <a:xfrm>
            <a:off x="226030" y="839554"/>
            <a:ext cx="113940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BE" sz="3000" dirty="0">
                <a:solidFill>
                  <a:srgbClr val="FF0000"/>
                </a:solidFill>
              </a:rPr>
              <a:t>Via la table des mnémoniques</a:t>
            </a:r>
          </a:p>
          <a:p>
            <a:pPr marL="742950" lvl="1" indent="-285750">
              <a:buFontTx/>
              <a:buChar char="-"/>
            </a:pPr>
            <a:r>
              <a:rPr lang="fr-BE" sz="2000" i="1" dirty="0"/>
              <a:t>Cette table permet de nommer les entrées I…   sorties Q…  Mémoire M…  Blocs de données DB…  Blocs  de programmation FC… et FB… et OB….</a:t>
            </a:r>
            <a:endParaRPr lang="fr-BE" sz="2000" dirty="0"/>
          </a:p>
          <a:p>
            <a:pPr marL="285750" indent="-285750">
              <a:buFontTx/>
              <a:buChar char="-"/>
            </a:pPr>
            <a:r>
              <a:rPr lang="fr-BE" sz="3000" dirty="0">
                <a:solidFill>
                  <a:srgbClr val="FF0000"/>
                </a:solidFill>
              </a:rPr>
              <a:t>Via une fonction paramétrée (FB ou FC)</a:t>
            </a:r>
          </a:p>
          <a:p>
            <a:pPr marL="742950" lvl="1" indent="-285750">
              <a:buFontTx/>
              <a:buChar char="-"/>
            </a:pPr>
            <a:r>
              <a:rPr lang="fr-BE" sz="2000" i="1" dirty="0"/>
              <a:t>Les variables sont nommées dans le « volet » au-dessus du programme, ce sont des variables qui permettent de passer les valeurs provenant des mnémoniques ou encore, de variables provenant de DB globaux.</a:t>
            </a:r>
            <a:endParaRPr lang="fr-BE" sz="3000" dirty="0"/>
          </a:p>
          <a:p>
            <a:pPr marL="285750" indent="-285750">
              <a:buFontTx/>
              <a:buChar char="-"/>
            </a:pPr>
            <a:r>
              <a:rPr lang="fr-BE" sz="3000" dirty="0">
                <a:solidFill>
                  <a:srgbClr val="FF0000"/>
                </a:solidFill>
              </a:rPr>
              <a:t>Via un DB global </a:t>
            </a:r>
          </a:p>
          <a:p>
            <a:pPr marL="742950" lvl="1" indent="-285750">
              <a:buFontTx/>
              <a:buChar char="-"/>
            </a:pPr>
            <a:r>
              <a:rPr lang="fr-BE" sz="2000" i="1" dirty="0"/>
              <a:t>Les variables sont nommées à l’intérieur d’un DB global</a:t>
            </a:r>
          </a:p>
        </p:txBody>
      </p:sp>
    </p:spTree>
    <p:extLst>
      <p:ext uri="{BB962C8B-B14F-4D97-AF65-F5344CB8AC3E}">
        <p14:creationId xmlns:p14="http://schemas.microsoft.com/office/powerpoint/2010/main" val="38497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CFF4F7F-1344-41EE-905F-6D71A38AF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355" y="1284368"/>
            <a:ext cx="2293270" cy="262961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03586B6-0A30-47E4-B16F-D9BEE313F174}"/>
              </a:ext>
            </a:extLst>
          </p:cNvPr>
          <p:cNvSpPr/>
          <p:nvPr/>
        </p:nvSpPr>
        <p:spPr>
          <a:xfrm>
            <a:off x="1561672" y="441788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970FCF-21E0-4820-BDB3-400336F5FA58}"/>
              </a:ext>
            </a:extLst>
          </p:cNvPr>
          <p:cNvSpPr/>
          <p:nvPr/>
        </p:nvSpPr>
        <p:spPr>
          <a:xfrm>
            <a:off x="1561672" y="1284368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X10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B8A5211-7928-4FF4-87D3-D1C941103B8D}"/>
              </a:ext>
            </a:extLst>
          </p:cNvPr>
          <p:cNvCxnSpPr>
            <a:stCxn id="3" idx="2"/>
            <a:endCxn id="4" idx="0"/>
          </p:cNvCxnSpPr>
          <p:nvPr/>
        </p:nvCxnSpPr>
        <p:spPr>
          <a:xfrm>
            <a:off x="1967501" y="811657"/>
            <a:ext cx="0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BCE44D7-A266-482C-8B6D-4A4DC640BF20}"/>
              </a:ext>
            </a:extLst>
          </p:cNvPr>
          <p:cNvCxnSpPr>
            <a:cxnSpLocks/>
          </p:cNvCxnSpPr>
          <p:nvPr/>
        </p:nvCxnSpPr>
        <p:spPr>
          <a:xfrm flipH="1">
            <a:off x="1717495" y="1066946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481A220F-BA59-4172-A48A-37203C308D1D}"/>
              </a:ext>
            </a:extLst>
          </p:cNvPr>
          <p:cNvSpPr txBox="1"/>
          <p:nvPr/>
        </p:nvSpPr>
        <p:spPr>
          <a:xfrm>
            <a:off x="2215589" y="844412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S_BP_DCY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83E667-0BF5-4AD7-9DEA-802EA0A5E477}"/>
              </a:ext>
            </a:extLst>
          </p:cNvPr>
          <p:cNvSpPr/>
          <p:nvPr/>
        </p:nvSpPr>
        <p:spPr>
          <a:xfrm>
            <a:off x="3029164" y="1284368"/>
            <a:ext cx="1869893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Remplir à 80%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CAB41B4-81B1-4797-9715-CD5DBD6AB8DA}"/>
              </a:ext>
            </a:extLst>
          </p:cNvPr>
          <p:cNvCxnSpPr>
            <a:cxnSpLocks/>
          </p:cNvCxnSpPr>
          <p:nvPr/>
        </p:nvCxnSpPr>
        <p:spPr>
          <a:xfrm flipH="1">
            <a:off x="1717495" y="1875477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D8AF6771-E875-4461-953C-433F3EF61A5E}"/>
              </a:ext>
            </a:extLst>
          </p:cNvPr>
          <p:cNvSpPr txBox="1"/>
          <p:nvPr/>
        </p:nvSpPr>
        <p:spPr>
          <a:xfrm>
            <a:off x="2203601" y="1724861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Niveau_% &gt; 70%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07FC0B8-00B2-47AC-857B-6781F808CF2D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1967499" y="1654237"/>
            <a:ext cx="2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EFE86DF-C433-4FE7-8B27-5190E1BC8F5B}"/>
              </a:ext>
            </a:extLst>
          </p:cNvPr>
          <p:cNvCxnSpPr>
            <a:cxnSpLocks/>
            <a:stCxn id="10" idx="1"/>
            <a:endCxn id="4" idx="3"/>
          </p:cNvCxnSpPr>
          <p:nvPr/>
        </p:nvCxnSpPr>
        <p:spPr>
          <a:xfrm flipH="1">
            <a:off x="2373329" y="1469303"/>
            <a:ext cx="6558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1BD5F393-6960-4673-BFAF-9C7E8A3F3407}"/>
              </a:ext>
            </a:extLst>
          </p:cNvPr>
          <p:cNvSpPr/>
          <p:nvPr/>
        </p:nvSpPr>
        <p:spPr>
          <a:xfrm>
            <a:off x="10179348" y="1874215"/>
            <a:ext cx="1479479" cy="4399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Chauffe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60D54A-56EF-478C-86B1-C542383922E8}"/>
              </a:ext>
            </a:extLst>
          </p:cNvPr>
          <p:cNvSpPr/>
          <p:nvPr/>
        </p:nvSpPr>
        <p:spPr>
          <a:xfrm>
            <a:off x="1561670" y="2107088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X20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30CEB95-95B6-4416-A958-56C81616D7BD}"/>
              </a:ext>
            </a:extLst>
          </p:cNvPr>
          <p:cNvCxnSpPr>
            <a:cxnSpLocks/>
          </p:cNvCxnSpPr>
          <p:nvPr/>
        </p:nvCxnSpPr>
        <p:spPr>
          <a:xfrm flipH="1">
            <a:off x="1703592" y="2698033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DF7D592B-C5FF-4B5B-962B-7A969A3173FB}"/>
              </a:ext>
            </a:extLst>
          </p:cNvPr>
          <p:cNvSpPr txBox="1"/>
          <p:nvPr/>
        </p:nvSpPr>
        <p:spPr>
          <a:xfrm>
            <a:off x="2248753" y="2528646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T° &gt; 70°C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359A5A-43C4-46DC-A511-5870E44D4A07}"/>
              </a:ext>
            </a:extLst>
          </p:cNvPr>
          <p:cNvSpPr/>
          <p:nvPr/>
        </p:nvSpPr>
        <p:spPr>
          <a:xfrm>
            <a:off x="3029164" y="2103544"/>
            <a:ext cx="1789411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Chauffer à 70°C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30572E8-8F86-4464-BB7F-51E90843AC19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2373330" y="2288479"/>
            <a:ext cx="6558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023F9310-D195-47F0-96DB-8E88D54E4894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1953596" y="2476957"/>
            <a:ext cx="13903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3A8278DE-ECDF-4CB0-AF42-127963EF648B}"/>
              </a:ext>
            </a:extLst>
          </p:cNvPr>
          <p:cNvSpPr/>
          <p:nvPr/>
        </p:nvSpPr>
        <p:spPr>
          <a:xfrm>
            <a:off x="8548959" y="360830"/>
            <a:ext cx="1236753" cy="967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Agitateur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2DE919F-888C-4359-B70D-A7F1695FED28}"/>
              </a:ext>
            </a:extLst>
          </p:cNvPr>
          <p:cNvSpPr/>
          <p:nvPr/>
        </p:nvSpPr>
        <p:spPr>
          <a:xfrm>
            <a:off x="1547767" y="2946355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X30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499076-965A-4EDA-9E7F-EDD595BBE70A}"/>
              </a:ext>
            </a:extLst>
          </p:cNvPr>
          <p:cNvSpPr/>
          <p:nvPr/>
        </p:nvSpPr>
        <p:spPr>
          <a:xfrm>
            <a:off x="3015261" y="2942811"/>
            <a:ext cx="1337124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Agitateur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67EEAEC7-876B-48B2-809E-F960DCB2BF5E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2359427" y="3127746"/>
            <a:ext cx="6558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713BB130-51D1-4A24-94E6-7276C463AEF2}"/>
              </a:ext>
            </a:extLst>
          </p:cNvPr>
          <p:cNvSpPr/>
          <p:nvPr/>
        </p:nvSpPr>
        <p:spPr>
          <a:xfrm>
            <a:off x="4360109" y="2946974"/>
            <a:ext cx="1070221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T = 10’’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94F1578B-95B3-4D19-8734-8EC0FED50036}"/>
              </a:ext>
            </a:extLst>
          </p:cNvPr>
          <p:cNvCxnSpPr>
            <a:cxnSpLocks/>
          </p:cNvCxnSpPr>
          <p:nvPr/>
        </p:nvCxnSpPr>
        <p:spPr>
          <a:xfrm flipH="1">
            <a:off x="1692030" y="3517371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1C2FBB07-E46F-4F36-B755-2211F8950C74}"/>
              </a:ext>
            </a:extLst>
          </p:cNvPr>
          <p:cNvSpPr txBox="1"/>
          <p:nvPr/>
        </p:nvSpPr>
        <p:spPr>
          <a:xfrm>
            <a:off x="2237191" y="3347984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T° &lt; 40°C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8779D373-0923-4BDB-8810-71189C18E3CE}"/>
              </a:ext>
            </a:extLst>
          </p:cNvPr>
          <p:cNvCxnSpPr>
            <a:cxnSpLocks/>
          </p:cNvCxnSpPr>
          <p:nvPr/>
        </p:nvCxnSpPr>
        <p:spPr>
          <a:xfrm flipH="1">
            <a:off x="1942034" y="3296295"/>
            <a:ext cx="13903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34A3930C-3A7F-4FA0-8284-4E5B83DDA290}"/>
              </a:ext>
            </a:extLst>
          </p:cNvPr>
          <p:cNvSpPr/>
          <p:nvPr/>
        </p:nvSpPr>
        <p:spPr>
          <a:xfrm>
            <a:off x="1536205" y="3765693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X40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B87444A-D25F-4FFD-8E11-397803FC0A90}"/>
              </a:ext>
            </a:extLst>
          </p:cNvPr>
          <p:cNvSpPr/>
          <p:nvPr/>
        </p:nvSpPr>
        <p:spPr>
          <a:xfrm>
            <a:off x="3003698" y="3762149"/>
            <a:ext cx="2293269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Ouvrir vanne vidange</a:t>
            </a: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CD3A6039-FE71-4317-8203-555C784BB546}"/>
              </a:ext>
            </a:extLst>
          </p:cNvPr>
          <p:cNvCxnSpPr>
            <a:cxnSpLocks/>
            <a:stCxn id="39" idx="1"/>
          </p:cNvCxnSpPr>
          <p:nvPr/>
        </p:nvCxnSpPr>
        <p:spPr>
          <a:xfrm flipH="1">
            <a:off x="2347866" y="3947084"/>
            <a:ext cx="655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7B6EACFD-7D1C-4CA7-B3F0-28C7023F9B96}"/>
              </a:ext>
            </a:extLst>
          </p:cNvPr>
          <p:cNvSpPr/>
          <p:nvPr/>
        </p:nvSpPr>
        <p:spPr>
          <a:xfrm>
            <a:off x="4823504" y="2109817"/>
            <a:ext cx="1337124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Agitateur</a:t>
            </a: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0F6FB9EF-C95B-4B41-A46D-2FFF3C5AF8A6}"/>
              </a:ext>
            </a:extLst>
          </p:cNvPr>
          <p:cNvCxnSpPr>
            <a:cxnSpLocks/>
          </p:cNvCxnSpPr>
          <p:nvPr/>
        </p:nvCxnSpPr>
        <p:spPr>
          <a:xfrm flipH="1">
            <a:off x="1678127" y="4368603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A901CD28-6B33-405C-8297-F053C24A1303}"/>
              </a:ext>
            </a:extLst>
          </p:cNvPr>
          <p:cNvCxnSpPr>
            <a:cxnSpLocks/>
          </p:cNvCxnSpPr>
          <p:nvPr/>
        </p:nvCxnSpPr>
        <p:spPr>
          <a:xfrm flipH="1">
            <a:off x="1928131" y="4147527"/>
            <a:ext cx="13903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F76D9550-CB8D-48EC-AD6B-D03DE5491BC0}"/>
              </a:ext>
            </a:extLst>
          </p:cNvPr>
          <p:cNvSpPr txBox="1"/>
          <p:nvPr/>
        </p:nvSpPr>
        <p:spPr>
          <a:xfrm>
            <a:off x="2237190" y="4167617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S_DETECT_10%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CF02F4D-C002-4B06-A881-E8B1C1E98122}"/>
              </a:ext>
            </a:extLst>
          </p:cNvPr>
          <p:cNvSpPr txBox="1"/>
          <p:nvPr/>
        </p:nvSpPr>
        <p:spPr>
          <a:xfrm>
            <a:off x="1705098" y="4715034"/>
            <a:ext cx="562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X0</a:t>
            </a:r>
          </a:p>
        </p:txBody>
      </p:sp>
    </p:spTree>
    <p:extLst>
      <p:ext uri="{BB962C8B-B14F-4D97-AF65-F5344CB8AC3E}">
        <p14:creationId xmlns:p14="http://schemas.microsoft.com/office/powerpoint/2010/main" val="312446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F952A1C-7BBB-4CFA-9B54-2A68830E3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0" y="371446"/>
            <a:ext cx="8690030" cy="6094559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93B6A159-4913-4618-84E1-EFF9A68B124E}"/>
              </a:ext>
            </a:extLst>
          </p:cNvPr>
          <p:cNvSpPr/>
          <p:nvPr/>
        </p:nvSpPr>
        <p:spPr>
          <a:xfrm>
            <a:off x="8722458" y="760287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077F975-C39D-41C6-8AD0-1FEC625FC7B7}"/>
              </a:ext>
            </a:extLst>
          </p:cNvPr>
          <p:cNvSpPr/>
          <p:nvPr/>
        </p:nvSpPr>
        <p:spPr>
          <a:xfrm>
            <a:off x="8722458" y="1602867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X10</a:t>
            </a: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702C0913-FFF3-4B62-861A-DC545251A4DA}"/>
              </a:ext>
            </a:extLst>
          </p:cNvPr>
          <p:cNvCxnSpPr>
            <a:stCxn id="34" idx="2"/>
            <a:endCxn id="35" idx="0"/>
          </p:cNvCxnSpPr>
          <p:nvPr/>
        </p:nvCxnSpPr>
        <p:spPr>
          <a:xfrm>
            <a:off x="9128287" y="1130156"/>
            <a:ext cx="0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840BCF6E-13ED-4232-A38A-94D0256F03D4}"/>
              </a:ext>
            </a:extLst>
          </p:cNvPr>
          <p:cNvCxnSpPr>
            <a:cxnSpLocks/>
          </p:cNvCxnSpPr>
          <p:nvPr/>
        </p:nvCxnSpPr>
        <p:spPr>
          <a:xfrm flipH="1">
            <a:off x="8878281" y="1385445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DE574DC9-F4DA-447C-A6F5-D40B13771A71}"/>
              </a:ext>
            </a:extLst>
          </p:cNvPr>
          <p:cNvSpPr txBox="1"/>
          <p:nvPr/>
        </p:nvSpPr>
        <p:spPr>
          <a:xfrm>
            <a:off x="9376375" y="1162911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S_BP_DCY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0699F9B-AAAD-4ADB-AEDA-03BE84A57505}"/>
              </a:ext>
            </a:extLst>
          </p:cNvPr>
          <p:cNvSpPr/>
          <p:nvPr/>
        </p:nvSpPr>
        <p:spPr>
          <a:xfrm>
            <a:off x="10189950" y="1602867"/>
            <a:ext cx="1869893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Remplir à 80%</a:t>
            </a: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60BBAB6F-6ABF-4AC7-B5C4-1A77D07A6C69}"/>
              </a:ext>
            </a:extLst>
          </p:cNvPr>
          <p:cNvCxnSpPr>
            <a:cxnSpLocks/>
          </p:cNvCxnSpPr>
          <p:nvPr/>
        </p:nvCxnSpPr>
        <p:spPr>
          <a:xfrm flipH="1">
            <a:off x="8878281" y="2193976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>
            <a:extLst>
              <a:ext uri="{FF2B5EF4-FFF2-40B4-BE49-F238E27FC236}">
                <a16:creationId xmlns:a16="http://schemas.microsoft.com/office/drawing/2014/main" id="{6627409F-CD50-427B-9BD2-8307BF826EB0}"/>
              </a:ext>
            </a:extLst>
          </p:cNvPr>
          <p:cNvSpPr txBox="1"/>
          <p:nvPr/>
        </p:nvSpPr>
        <p:spPr>
          <a:xfrm>
            <a:off x="9364387" y="2043360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Niveau_% &gt; 70%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8CD8C078-6412-4417-A1F6-DC97FEFE02DF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9128285" y="1972736"/>
            <a:ext cx="2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834D8CB3-0493-4ACC-AD35-6EB74996144C}"/>
              </a:ext>
            </a:extLst>
          </p:cNvPr>
          <p:cNvCxnSpPr>
            <a:cxnSpLocks/>
            <a:stCxn id="39" idx="1"/>
            <a:endCxn id="35" idx="3"/>
          </p:cNvCxnSpPr>
          <p:nvPr/>
        </p:nvCxnSpPr>
        <p:spPr>
          <a:xfrm flipH="1">
            <a:off x="9534115" y="1787802"/>
            <a:ext cx="6558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00A2702-65AE-4E5D-8B7D-AADABA075949}"/>
              </a:ext>
            </a:extLst>
          </p:cNvPr>
          <p:cNvSpPr/>
          <p:nvPr/>
        </p:nvSpPr>
        <p:spPr>
          <a:xfrm>
            <a:off x="8722456" y="2425587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X20</a:t>
            </a: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8B8B9C0E-4234-44BB-A514-266176C5E02B}"/>
              </a:ext>
            </a:extLst>
          </p:cNvPr>
          <p:cNvCxnSpPr>
            <a:cxnSpLocks/>
          </p:cNvCxnSpPr>
          <p:nvPr/>
        </p:nvCxnSpPr>
        <p:spPr>
          <a:xfrm flipH="1">
            <a:off x="8864378" y="3016532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>
            <a:extLst>
              <a:ext uri="{FF2B5EF4-FFF2-40B4-BE49-F238E27FC236}">
                <a16:creationId xmlns:a16="http://schemas.microsoft.com/office/drawing/2014/main" id="{6796F6E5-F335-4C42-9F85-FCAF6D6D38D1}"/>
              </a:ext>
            </a:extLst>
          </p:cNvPr>
          <p:cNvSpPr txBox="1"/>
          <p:nvPr/>
        </p:nvSpPr>
        <p:spPr>
          <a:xfrm>
            <a:off x="9409539" y="2847145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T° &gt; 70°C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B66D247-DDB5-4290-A111-8367EC2F36FA}"/>
              </a:ext>
            </a:extLst>
          </p:cNvPr>
          <p:cNvSpPr/>
          <p:nvPr/>
        </p:nvSpPr>
        <p:spPr>
          <a:xfrm>
            <a:off x="10189950" y="2422043"/>
            <a:ext cx="1789411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Chauffer à 70°C</a:t>
            </a: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90E9B99A-8433-4FD2-9D0A-9A9AEC5B8094}"/>
              </a:ext>
            </a:extLst>
          </p:cNvPr>
          <p:cNvCxnSpPr>
            <a:cxnSpLocks/>
            <a:stCxn id="47" idx="1"/>
          </p:cNvCxnSpPr>
          <p:nvPr/>
        </p:nvCxnSpPr>
        <p:spPr>
          <a:xfrm flipH="1">
            <a:off x="9534116" y="2606978"/>
            <a:ext cx="6558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045FA87C-E6BF-4A6F-AC5F-D1013DD7DD96}"/>
              </a:ext>
            </a:extLst>
          </p:cNvPr>
          <p:cNvCxnSpPr>
            <a:cxnSpLocks/>
            <a:stCxn id="44" idx="2"/>
          </p:cNvCxnSpPr>
          <p:nvPr/>
        </p:nvCxnSpPr>
        <p:spPr>
          <a:xfrm flipH="1">
            <a:off x="9114382" y="2795456"/>
            <a:ext cx="13903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636F67EB-5B2F-4DE7-93F2-2D61C4DDFCFE}"/>
              </a:ext>
            </a:extLst>
          </p:cNvPr>
          <p:cNvSpPr/>
          <p:nvPr/>
        </p:nvSpPr>
        <p:spPr>
          <a:xfrm>
            <a:off x="8708553" y="3264854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X30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5DD4749-8BD9-4A39-98C9-B7434C0C741D}"/>
              </a:ext>
            </a:extLst>
          </p:cNvPr>
          <p:cNvSpPr/>
          <p:nvPr/>
        </p:nvSpPr>
        <p:spPr>
          <a:xfrm>
            <a:off x="10176047" y="3261310"/>
            <a:ext cx="1337124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Agitateur</a:t>
            </a: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3044498F-77CC-40C7-8A29-DC7403D38BA1}"/>
              </a:ext>
            </a:extLst>
          </p:cNvPr>
          <p:cNvCxnSpPr>
            <a:cxnSpLocks/>
            <a:stCxn id="51" idx="1"/>
          </p:cNvCxnSpPr>
          <p:nvPr/>
        </p:nvCxnSpPr>
        <p:spPr>
          <a:xfrm flipH="1">
            <a:off x="9520213" y="3446245"/>
            <a:ext cx="6558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64E3B71C-4971-4CCC-992E-5CEFD91C9A4B}"/>
              </a:ext>
            </a:extLst>
          </p:cNvPr>
          <p:cNvCxnSpPr>
            <a:cxnSpLocks/>
          </p:cNvCxnSpPr>
          <p:nvPr/>
        </p:nvCxnSpPr>
        <p:spPr>
          <a:xfrm flipH="1">
            <a:off x="8852816" y="3835870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>
            <a:extLst>
              <a:ext uri="{FF2B5EF4-FFF2-40B4-BE49-F238E27FC236}">
                <a16:creationId xmlns:a16="http://schemas.microsoft.com/office/drawing/2014/main" id="{3D876F4B-9075-42F6-9487-FB0CAAACB708}"/>
              </a:ext>
            </a:extLst>
          </p:cNvPr>
          <p:cNvSpPr txBox="1"/>
          <p:nvPr/>
        </p:nvSpPr>
        <p:spPr>
          <a:xfrm>
            <a:off x="9397977" y="3666483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T° &lt; 40°C</a:t>
            </a:r>
          </a:p>
        </p:txBody>
      </p: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DA0E442B-7537-41A2-8C30-00CACB612210}"/>
              </a:ext>
            </a:extLst>
          </p:cNvPr>
          <p:cNvCxnSpPr>
            <a:cxnSpLocks/>
          </p:cNvCxnSpPr>
          <p:nvPr/>
        </p:nvCxnSpPr>
        <p:spPr>
          <a:xfrm flipH="1">
            <a:off x="9102820" y="3614794"/>
            <a:ext cx="13903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06CF1DE3-4346-494A-9810-02901561FD9D}"/>
              </a:ext>
            </a:extLst>
          </p:cNvPr>
          <p:cNvSpPr/>
          <p:nvPr/>
        </p:nvSpPr>
        <p:spPr>
          <a:xfrm>
            <a:off x="8696991" y="4084192"/>
            <a:ext cx="811657" cy="3698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b="1" dirty="0">
                <a:solidFill>
                  <a:srgbClr val="FF0000"/>
                </a:solidFill>
              </a:rPr>
              <a:t>X40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463B6F9-3299-4F1F-ACBF-D3A5993D0B6B}"/>
              </a:ext>
            </a:extLst>
          </p:cNvPr>
          <p:cNvSpPr/>
          <p:nvPr/>
        </p:nvSpPr>
        <p:spPr>
          <a:xfrm>
            <a:off x="10164485" y="4039452"/>
            <a:ext cx="1810276" cy="4727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Ouvrir vanne vidange</a:t>
            </a:r>
          </a:p>
        </p:txBody>
      </p: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5D98F7AC-3B77-49EA-93E7-92D47533D7A3}"/>
              </a:ext>
            </a:extLst>
          </p:cNvPr>
          <p:cNvCxnSpPr>
            <a:cxnSpLocks/>
            <a:stCxn id="58" idx="1"/>
            <a:endCxn id="57" idx="3"/>
          </p:cNvCxnSpPr>
          <p:nvPr/>
        </p:nvCxnSpPr>
        <p:spPr>
          <a:xfrm flipH="1" flipV="1">
            <a:off x="9508648" y="4269127"/>
            <a:ext cx="655837" cy="6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73A49C17-04F6-489C-B872-7656D9F8F40A}"/>
              </a:ext>
            </a:extLst>
          </p:cNvPr>
          <p:cNvSpPr/>
          <p:nvPr/>
        </p:nvSpPr>
        <p:spPr>
          <a:xfrm>
            <a:off x="10637636" y="2780187"/>
            <a:ext cx="1337124" cy="369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BE" b="1" dirty="0">
                <a:solidFill>
                  <a:schemeClr val="bg1"/>
                </a:solidFill>
              </a:rPr>
              <a:t>Agitateur</a:t>
            </a:r>
          </a:p>
        </p:txBody>
      </p: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4D80746E-AC86-469A-A788-246A211CC1FA}"/>
              </a:ext>
            </a:extLst>
          </p:cNvPr>
          <p:cNvCxnSpPr>
            <a:cxnSpLocks/>
          </p:cNvCxnSpPr>
          <p:nvPr/>
        </p:nvCxnSpPr>
        <p:spPr>
          <a:xfrm flipH="1">
            <a:off x="8838913" y="4687102"/>
            <a:ext cx="5000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AF02E7B3-D501-4965-B6A8-C057276A8FA4}"/>
              </a:ext>
            </a:extLst>
          </p:cNvPr>
          <p:cNvCxnSpPr>
            <a:cxnSpLocks/>
          </p:cNvCxnSpPr>
          <p:nvPr/>
        </p:nvCxnSpPr>
        <p:spPr>
          <a:xfrm flipH="1">
            <a:off x="9088917" y="4466026"/>
            <a:ext cx="13903" cy="472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9D53C69B-5263-42FF-BBD5-8AFC6841092E}"/>
              </a:ext>
            </a:extLst>
          </p:cNvPr>
          <p:cNvSpPr txBox="1"/>
          <p:nvPr/>
        </p:nvSpPr>
        <p:spPr>
          <a:xfrm>
            <a:off x="8865884" y="5033533"/>
            <a:ext cx="562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X0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1A91E32E-5268-43EA-8F13-B9FF291D92FC}"/>
              </a:ext>
            </a:extLst>
          </p:cNvPr>
          <p:cNvSpPr txBox="1"/>
          <p:nvPr/>
        </p:nvSpPr>
        <p:spPr>
          <a:xfrm>
            <a:off x="9352824" y="4514172"/>
            <a:ext cx="1869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Niveau_% &lt; 10%</a:t>
            </a:r>
          </a:p>
        </p:txBody>
      </p:sp>
    </p:spTree>
    <p:extLst>
      <p:ext uri="{BB962C8B-B14F-4D97-AF65-F5344CB8AC3E}">
        <p14:creationId xmlns:p14="http://schemas.microsoft.com/office/powerpoint/2010/main" val="3336960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9905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7715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F3BBF88-0F71-4C8B-99D6-D4DB948E9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1600" y="905943"/>
            <a:ext cx="4319408" cy="52432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FB95B53-9504-4D36-BB84-3FDDBCC30EFC}"/>
              </a:ext>
            </a:extLst>
          </p:cNvPr>
          <p:cNvSpPr txBox="1"/>
          <p:nvPr/>
        </p:nvSpPr>
        <p:spPr>
          <a:xfrm>
            <a:off x="8439695" y="156552"/>
            <a:ext cx="1441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200" b="1" u="sng" dirty="0"/>
              <a:t>P &amp; ID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6288AA2-57CC-4C94-B648-18EEABC63364}"/>
              </a:ext>
            </a:extLst>
          </p:cNvPr>
          <p:cNvSpPr txBox="1"/>
          <p:nvPr/>
        </p:nvSpPr>
        <p:spPr>
          <a:xfrm>
            <a:off x="1438820" y="-45096"/>
            <a:ext cx="3304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200" b="1" u="sng" dirty="0"/>
              <a:t>Liste des I/O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B9357D1-D121-4574-A12A-CF8F38950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5822" y="1141635"/>
            <a:ext cx="522481" cy="214718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6749719-5598-4723-900E-968A2B62DE75}"/>
              </a:ext>
            </a:extLst>
          </p:cNvPr>
          <p:cNvSpPr/>
          <p:nvPr/>
        </p:nvSpPr>
        <p:spPr>
          <a:xfrm>
            <a:off x="8521897" y="3228974"/>
            <a:ext cx="393503" cy="1762125"/>
          </a:xfrm>
          <a:prstGeom prst="rect">
            <a:avLst/>
          </a:prstGeom>
          <a:solidFill>
            <a:srgbClr val="FFFF00">
              <a:alpha val="3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526950D-3253-4F23-9286-20E9D965FB1F}"/>
              </a:ext>
            </a:extLst>
          </p:cNvPr>
          <p:cNvSpPr txBox="1"/>
          <p:nvPr/>
        </p:nvSpPr>
        <p:spPr>
          <a:xfrm>
            <a:off x="47624" y="3228974"/>
            <a:ext cx="75050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b="1" u="sng" dirty="0"/>
              <a:t>OBJECTIF</a:t>
            </a:r>
          </a:p>
          <a:p>
            <a:pPr algn="just"/>
            <a:r>
              <a:rPr lang="fr-BE" dirty="0"/>
              <a:t>Remplir la cuve et faire en sorte que le bassin de rétention soit maintenu entre 70 et 80% lorsque j’appuie sur le bouton marche</a:t>
            </a:r>
          </a:p>
          <a:p>
            <a:pPr algn="just"/>
            <a:r>
              <a:rPr lang="fr-BE" dirty="0"/>
              <a:t>Lorsque j’appuie sur le bouton arrêt, la cuve se videra jusqu’à atteindre un minimum de 10% car elle ne pourra pas être à sec (maintient de la flore dans le bassin de rétention)</a:t>
            </a:r>
          </a:p>
          <a:p>
            <a:pPr algn="just"/>
            <a:r>
              <a:rPr lang="fr-BE" dirty="0"/>
              <a:t>Donc, c’est l’électrovanne Q1 qui sera activée/désactivée pour gérer le niveau.</a:t>
            </a:r>
          </a:p>
          <a:p>
            <a:pPr algn="just"/>
            <a:r>
              <a:rPr lang="fr-BE" dirty="0"/>
              <a:t>NB : Pour le niveau bas, on utilise une temporisation avant d’arrêter l’électrovanne car on ne peux détecter que la présence ou non de niveau bas, il n’y a pas 2 niveaux bas !!!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2BB8126A-A268-47BA-82D8-F393E29C6B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5" y="539679"/>
            <a:ext cx="4591691" cy="268929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6B53848-AE41-461A-A3B9-D1F51B744082}"/>
              </a:ext>
            </a:extLst>
          </p:cNvPr>
          <p:cNvSpPr/>
          <p:nvPr/>
        </p:nvSpPr>
        <p:spPr>
          <a:xfrm>
            <a:off x="8439695" y="981074"/>
            <a:ext cx="3601313" cy="1600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6305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667407F-992A-4509-95D8-8DE24A3FC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1002" y="395028"/>
            <a:ext cx="4753348" cy="258629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71F9D88-70DB-4520-BC63-354E25E37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014" y="909350"/>
            <a:ext cx="2752036" cy="347215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ABED545-4A5C-4DAE-A80D-C8157BC941B5}"/>
              </a:ext>
            </a:extLst>
          </p:cNvPr>
          <p:cNvSpPr txBox="1"/>
          <p:nvPr/>
        </p:nvSpPr>
        <p:spPr>
          <a:xfrm>
            <a:off x="776298" y="259444"/>
            <a:ext cx="4286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u="sng" dirty="0">
                <a:solidFill>
                  <a:srgbClr val="FF0000"/>
                </a:solidFill>
              </a:rPr>
              <a:t>Appel du FB10 dans l’OB1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2BE9766-B044-4830-850D-F848265E58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1002" y="3114675"/>
            <a:ext cx="4753348" cy="347215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6F2D248-B1A2-492A-B8FF-04EA18AE54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8056" y="773480"/>
            <a:ext cx="3098748" cy="3522295"/>
          </a:xfrm>
          <a:prstGeom prst="rect">
            <a:avLst/>
          </a:prstGeom>
        </p:spPr>
      </p:pic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E9F28DF8-9455-4B6A-BE8D-CA746DCCEC44}"/>
              </a:ext>
            </a:extLst>
          </p:cNvPr>
          <p:cNvSpPr/>
          <p:nvPr/>
        </p:nvSpPr>
        <p:spPr>
          <a:xfrm>
            <a:off x="2770607" y="2238375"/>
            <a:ext cx="895350" cy="7429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E498286D-015B-4B97-9EB7-A4FE9B8952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3665" y="721108"/>
            <a:ext cx="230160" cy="3660391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9E7A83D1-69BC-498E-A8AB-F0D7975B6E9A}"/>
              </a:ext>
            </a:extLst>
          </p:cNvPr>
          <p:cNvSpPr txBox="1"/>
          <p:nvPr/>
        </p:nvSpPr>
        <p:spPr>
          <a:xfrm>
            <a:off x="76200" y="4441864"/>
            <a:ext cx="6905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dirty="0"/>
              <a:t>Bien penser que les paramètres ne sont pas des ENTREES OU SORTIES</a:t>
            </a:r>
          </a:p>
        </p:txBody>
      </p:sp>
    </p:spTree>
    <p:extLst>
      <p:ext uri="{BB962C8B-B14F-4D97-AF65-F5344CB8AC3E}">
        <p14:creationId xmlns:p14="http://schemas.microsoft.com/office/powerpoint/2010/main" val="258843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C9AEB39-97EE-41B7-BF72-48954D4DDB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54" y="361679"/>
            <a:ext cx="5396396" cy="388674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8EC40FB-331E-4C3E-8267-9D59E87D4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874" y="628649"/>
            <a:ext cx="5777353" cy="313361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3E3E512-BD7B-4C68-91D1-234B784D0A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91" y="4914800"/>
            <a:ext cx="3353268" cy="142894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C5D9BE8-1D81-4FD4-BEEF-B16BCB2DF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1275" y="3943239"/>
            <a:ext cx="4572638" cy="2734057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12DAB356-46CD-4748-BBD8-78114D1C7369}"/>
              </a:ext>
            </a:extLst>
          </p:cNvPr>
          <p:cNvSpPr/>
          <p:nvPr/>
        </p:nvSpPr>
        <p:spPr>
          <a:xfrm>
            <a:off x="5572125" y="1933575"/>
            <a:ext cx="600074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1BF86482-523C-4A05-8DE0-FA15BF2CE547}"/>
              </a:ext>
            </a:extLst>
          </p:cNvPr>
          <p:cNvSpPr/>
          <p:nvPr/>
        </p:nvSpPr>
        <p:spPr>
          <a:xfrm rot="7932908">
            <a:off x="4714075" y="3878667"/>
            <a:ext cx="1433696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51AA8974-2B2E-4B4F-9594-FC85EC4723A2}"/>
              </a:ext>
            </a:extLst>
          </p:cNvPr>
          <p:cNvSpPr/>
          <p:nvPr/>
        </p:nvSpPr>
        <p:spPr>
          <a:xfrm>
            <a:off x="5262565" y="5486400"/>
            <a:ext cx="600074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63959B-E639-457A-A7C3-05F340A3F2D1}"/>
              </a:ext>
            </a:extLst>
          </p:cNvPr>
          <p:cNvSpPr/>
          <p:nvPr/>
        </p:nvSpPr>
        <p:spPr>
          <a:xfrm>
            <a:off x="3105150" y="3562350"/>
            <a:ext cx="1057509" cy="27622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88F6343-2B75-46D0-B839-AA364E69F674}"/>
              </a:ext>
            </a:extLst>
          </p:cNvPr>
          <p:cNvSpPr txBox="1"/>
          <p:nvPr/>
        </p:nvSpPr>
        <p:spPr>
          <a:xfrm>
            <a:off x="1809750" y="144919"/>
            <a:ext cx="857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u="sng" dirty="0"/>
              <a:t>Vu qu’on a modifié l’interface des variables dans le FB, il faut réactualiser l’appel</a:t>
            </a:r>
          </a:p>
        </p:txBody>
      </p:sp>
    </p:spTree>
    <p:extLst>
      <p:ext uri="{BB962C8B-B14F-4D97-AF65-F5344CB8AC3E}">
        <p14:creationId xmlns:p14="http://schemas.microsoft.com/office/powerpoint/2010/main" val="398953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3AB26863-1CAA-426A-9C13-24F398D2F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72" y="0"/>
            <a:ext cx="11506578" cy="6858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47B40F6-DD31-4597-A84C-D7C4D3D31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972" y="2000154"/>
            <a:ext cx="2705478" cy="68589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8D9508DB-04B9-4405-B01C-33F6671588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0" y="58218"/>
            <a:ext cx="3372228" cy="354699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B3BCF58-8E59-486F-BDA0-507C24C6CA59}"/>
              </a:ext>
            </a:extLst>
          </p:cNvPr>
          <p:cNvSpPr/>
          <p:nvPr/>
        </p:nvSpPr>
        <p:spPr>
          <a:xfrm>
            <a:off x="3048000" y="6457950"/>
            <a:ext cx="1666875" cy="323850"/>
          </a:xfrm>
          <a:prstGeom prst="rect">
            <a:avLst/>
          </a:prstGeom>
          <a:solidFill>
            <a:srgbClr val="7030A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280E18B-DF46-4EE4-B761-B2393960BC47}"/>
              </a:ext>
            </a:extLst>
          </p:cNvPr>
          <p:cNvSpPr/>
          <p:nvPr/>
        </p:nvSpPr>
        <p:spPr>
          <a:xfrm>
            <a:off x="2957192" y="485775"/>
            <a:ext cx="1666875" cy="323850"/>
          </a:xfrm>
          <a:prstGeom prst="rect">
            <a:avLst/>
          </a:prstGeom>
          <a:solidFill>
            <a:srgbClr val="7030A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1A8594E-1991-480A-8CF5-CBFAFA8D5C58}"/>
              </a:ext>
            </a:extLst>
          </p:cNvPr>
          <p:cNvSpPr/>
          <p:nvPr/>
        </p:nvSpPr>
        <p:spPr>
          <a:xfrm>
            <a:off x="4319456" y="2524125"/>
            <a:ext cx="1666875" cy="323850"/>
          </a:xfrm>
          <a:prstGeom prst="rect">
            <a:avLst/>
          </a:prstGeom>
          <a:solidFill>
            <a:srgbClr val="7030A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C1D2415-6E77-4334-A1E1-7E44BD6BDF96}"/>
              </a:ext>
            </a:extLst>
          </p:cNvPr>
          <p:cNvSpPr/>
          <p:nvPr/>
        </p:nvSpPr>
        <p:spPr>
          <a:xfrm>
            <a:off x="4319456" y="3576637"/>
            <a:ext cx="1666875" cy="323850"/>
          </a:xfrm>
          <a:prstGeom prst="rect">
            <a:avLst/>
          </a:prstGeom>
          <a:solidFill>
            <a:srgbClr val="7030A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41963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466</Words>
  <Application>Microsoft Office PowerPoint</Application>
  <PresentationFormat>Grand écran</PresentationFormat>
  <Paragraphs>86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Serge Delava</dc:creator>
  <cp:lastModifiedBy>Serge Delava</cp:lastModifiedBy>
  <cp:revision>31</cp:revision>
  <cp:lastPrinted>2025-11-18T10:52:49Z</cp:lastPrinted>
  <dcterms:created xsi:type="dcterms:W3CDTF">2025-11-17T07:43:24Z</dcterms:created>
  <dcterms:modified xsi:type="dcterms:W3CDTF">2025-11-18T10:52:51Z</dcterms:modified>
</cp:coreProperties>
</file>